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8"/>
  </p:notesMasterIdLst>
  <p:handoutMasterIdLst>
    <p:handoutMasterId r:id="rId19"/>
  </p:handoutMasterIdLst>
  <p:sldIdLst>
    <p:sldId id="637" r:id="rId2"/>
    <p:sldId id="638" r:id="rId3"/>
    <p:sldId id="592" r:id="rId4"/>
    <p:sldId id="490" r:id="rId5"/>
    <p:sldId id="652" r:id="rId6"/>
    <p:sldId id="623" r:id="rId7"/>
    <p:sldId id="646" r:id="rId8"/>
    <p:sldId id="650" r:id="rId9"/>
    <p:sldId id="596" r:id="rId10"/>
    <p:sldId id="602" r:id="rId11"/>
    <p:sldId id="647" r:id="rId12"/>
    <p:sldId id="644" r:id="rId13"/>
    <p:sldId id="651" r:id="rId14"/>
    <p:sldId id="649" r:id="rId15"/>
    <p:sldId id="495" r:id="rId16"/>
    <p:sldId id="453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61C"/>
    <a:srgbClr val="349A97"/>
    <a:srgbClr val="335FFA"/>
    <a:srgbClr val="AB0810"/>
    <a:srgbClr val="FDBE24"/>
    <a:srgbClr val="90BDDB"/>
    <a:srgbClr val="2C92B6"/>
    <a:srgbClr val="489542"/>
    <a:srgbClr val="545454"/>
    <a:srgbClr val="759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71" autoAdjust="0"/>
  </p:normalViewPr>
  <p:slideViewPr>
    <p:cSldViewPr snapToGrid="0" snapToObjects="1" showGuides="1">
      <p:cViewPr varScale="1">
        <p:scale>
          <a:sx n="118" d="100"/>
          <a:sy n="118" d="100"/>
        </p:scale>
        <p:origin x="-594" y="-90"/>
      </p:cViewPr>
      <p:guideLst>
        <p:guide orient="horz" pos="307"/>
        <p:guide orient="horz" pos="3053"/>
        <p:guide pos="2741"/>
        <p:guide pos="2453"/>
        <p:guide pos="5558"/>
        <p:guide pos="39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rajappa\AppData\Local\Microsoft\Windows\Temporary%20Internet%20Files\Content.Outlook\13H0M9ZZ\Book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Waterfall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7.052186177715092E-3"/>
                  <c:y val="-2.3125206475057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1.6455101081335213E-2"/>
                  <c:y val="-1.98216055500495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3.996238834038552E-2"/>
                  <c:y val="2.3125206475057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Sheet1!$D$2:$D$7</c:f>
              <c:strCache>
                <c:ptCount val="6"/>
                <c:pt idx="0">
                  <c:v>FY14-Q4</c:v>
                </c:pt>
                <c:pt idx="1">
                  <c:v>FY15-Q1</c:v>
                </c:pt>
                <c:pt idx="2">
                  <c:v>FY15-Q2</c:v>
                </c:pt>
                <c:pt idx="3">
                  <c:v>FY15-Q3</c:v>
                </c:pt>
                <c:pt idx="4">
                  <c:v>FY15-Q4</c:v>
                </c:pt>
                <c:pt idx="5">
                  <c:v>FY16-Q1</c:v>
                </c:pt>
              </c:strCache>
            </c:strRef>
          </c:cat>
          <c:val>
            <c:numRef>
              <c:f>Sheet1!$E$2:$E$7</c:f>
              <c:numCache>
                <c:formatCode>0%</c:formatCode>
                <c:ptCount val="6"/>
                <c:pt idx="0">
                  <c:v>0.61764705882352944</c:v>
                </c:pt>
                <c:pt idx="1">
                  <c:v>0.55371900826446285</c:v>
                </c:pt>
                <c:pt idx="2">
                  <c:v>0.5625</c:v>
                </c:pt>
                <c:pt idx="3">
                  <c:v>0.48888888888888887</c:v>
                </c:pt>
                <c:pt idx="4">
                  <c:v>0.375</c:v>
                </c:pt>
                <c:pt idx="5">
                  <c:v>0.26666666666666666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Agile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1.6455101081335213E-2"/>
                  <c:y val="2.6428807400066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2.8208744710860368E-2"/>
                  <c:y val="2.3125206475057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1156558533145273E-2"/>
                  <c:y val="1.98216055500495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7014574518100614E-2"/>
                  <c:y val="-2.973240832507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Sheet1!$D$2:$D$7</c:f>
              <c:strCache>
                <c:ptCount val="6"/>
                <c:pt idx="0">
                  <c:v>FY14-Q4</c:v>
                </c:pt>
                <c:pt idx="1">
                  <c:v>FY15-Q1</c:v>
                </c:pt>
                <c:pt idx="2">
                  <c:v>FY15-Q2</c:v>
                </c:pt>
                <c:pt idx="3">
                  <c:v>FY15-Q3</c:v>
                </c:pt>
                <c:pt idx="4">
                  <c:v>FY15-Q4</c:v>
                </c:pt>
                <c:pt idx="5">
                  <c:v>FY16-Q1</c:v>
                </c:pt>
              </c:strCache>
            </c:strRef>
          </c:cat>
          <c:val>
            <c:numRef>
              <c:f>Sheet1!$F$2:$F$7</c:f>
              <c:numCache>
                <c:formatCode>0%</c:formatCode>
                <c:ptCount val="6"/>
                <c:pt idx="0">
                  <c:v>0.38235294117647056</c:v>
                </c:pt>
                <c:pt idx="1">
                  <c:v>0.4462809917355372</c:v>
                </c:pt>
                <c:pt idx="2">
                  <c:v>0.4375</c:v>
                </c:pt>
                <c:pt idx="3">
                  <c:v>0.50387596899224807</c:v>
                </c:pt>
                <c:pt idx="4">
                  <c:v>0.625</c:v>
                </c:pt>
                <c:pt idx="5">
                  <c:v>0.73333333333333328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222336"/>
        <c:axId val="88236416"/>
      </c:lineChart>
      <c:catAx>
        <c:axId val="88222336"/>
        <c:scaling>
          <c:orientation val="minMax"/>
        </c:scaling>
        <c:delete val="0"/>
        <c:axPos val="b"/>
        <c:majorTickMark val="out"/>
        <c:minorTickMark val="none"/>
        <c:tickLblPos val="nextTo"/>
        <c:crossAx val="88236416"/>
        <c:crosses val="autoZero"/>
        <c:auto val="1"/>
        <c:lblAlgn val="ctr"/>
        <c:lblOffset val="100"/>
        <c:noMultiLvlLbl val="0"/>
      </c:catAx>
      <c:valAx>
        <c:axId val="8823641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8822233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effectLst>
      <a:outerShdw blurRad="50800" dist="50800" dir="5400000" algn="ctr" rotWithShape="0">
        <a:schemeClr val="accent6">
          <a:lumMod val="40000"/>
          <a:lumOff val="60000"/>
        </a:schemeClr>
      </a:outerShdw>
    </a:effectLst>
  </c:spPr>
  <c:txPr>
    <a:bodyPr/>
    <a:lstStyle/>
    <a:p>
      <a:pPr>
        <a:defRPr b="1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35B39-2DC9-43AE-8AA6-02D3CC8403A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538DF-C904-43AB-9335-6F9B557F1CE4}">
      <dgm:prSet phldrT="[Text]" custT="1"/>
      <dgm:spPr>
        <a:solidFill>
          <a:srgbClr val="349A97"/>
        </a:solidFill>
      </dgm:spPr>
      <dgm:t>
        <a:bodyPr/>
        <a:lstStyle/>
        <a:p>
          <a:r>
            <a:rPr lang="en-US" sz="1400" dirty="0" smtClean="0"/>
            <a:t>Our approach and implementation</a:t>
          </a:r>
          <a:endParaRPr lang="en-US" sz="1400" dirty="0"/>
        </a:p>
      </dgm:t>
    </dgm:pt>
    <dgm:pt modelId="{C984F001-663E-4DB8-BA4A-F2619C460A23}" type="parTrans" cxnId="{AFBE189B-C145-43E0-B522-037A81B96E8B}">
      <dgm:prSet/>
      <dgm:spPr/>
      <dgm:t>
        <a:bodyPr/>
        <a:lstStyle/>
        <a:p>
          <a:endParaRPr lang="en-US" sz="1200"/>
        </a:p>
      </dgm:t>
    </dgm:pt>
    <dgm:pt modelId="{C5222E93-89F7-40DB-B583-0F47A8475390}" type="sibTrans" cxnId="{AFBE189B-C145-43E0-B522-037A81B96E8B}">
      <dgm:prSet/>
      <dgm:spPr/>
      <dgm:t>
        <a:bodyPr/>
        <a:lstStyle/>
        <a:p>
          <a:endParaRPr lang="en-US" sz="1200"/>
        </a:p>
      </dgm:t>
    </dgm:pt>
    <dgm:pt modelId="{D5C3F292-1A45-4920-A97A-77822530C372}">
      <dgm:prSet phldrT="[Text]" custT="1"/>
      <dgm:spPr>
        <a:solidFill>
          <a:srgbClr val="349A97"/>
        </a:solidFill>
      </dgm:spPr>
      <dgm:t>
        <a:bodyPr/>
        <a:lstStyle/>
        <a:p>
          <a:r>
            <a:rPr lang="en-US" sz="1400" dirty="0" smtClean="0"/>
            <a:t>What results did we see</a:t>
          </a:r>
          <a:endParaRPr lang="en-US" sz="1400" dirty="0"/>
        </a:p>
      </dgm:t>
    </dgm:pt>
    <dgm:pt modelId="{54E4B01F-38ED-43D8-B7C1-4729B6F5561B}" type="parTrans" cxnId="{E2500DEE-4080-4406-8BEB-2BB071BC157B}">
      <dgm:prSet/>
      <dgm:spPr/>
      <dgm:t>
        <a:bodyPr/>
        <a:lstStyle/>
        <a:p>
          <a:endParaRPr lang="en-US" sz="1200"/>
        </a:p>
      </dgm:t>
    </dgm:pt>
    <dgm:pt modelId="{DC33EA3E-7987-4FDA-8A74-86EF1E719FCE}" type="sibTrans" cxnId="{E2500DEE-4080-4406-8BEB-2BB071BC157B}">
      <dgm:prSet/>
      <dgm:spPr/>
      <dgm:t>
        <a:bodyPr/>
        <a:lstStyle/>
        <a:p>
          <a:endParaRPr lang="en-US" sz="1200"/>
        </a:p>
      </dgm:t>
    </dgm:pt>
    <dgm:pt modelId="{7A5CC439-E65F-49A6-818F-7EF83AAFE99F}">
      <dgm:prSet phldrT="[Text]" custT="1"/>
      <dgm:spPr>
        <a:solidFill>
          <a:srgbClr val="349A97"/>
        </a:solidFill>
      </dgm:spPr>
      <dgm:t>
        <a:bodyPr/>
        <a:lstStyle/>
        <a:p>
          <a:r>
            <a:rPr lang="en-US" sz="1400" dirty="0" smtClean="0"/>
            <a:t>‘</a:t>
          </a:r>
          <a:r>
            <a:rPr lang="en-US" sz="1400" dirty="0" err="1" smtClean="0"/>
            <a:t>Stickies</a:t>
          </a:r>
          <a:r>
            <a:rPr lang="en-US" sz="1400" dirty="0" smtClean="0"/>
            <a:t>’ for a successful CD transformation</a:t>
          </a:r>
          <a:endParaRPr lang="en-US" sz="1400" dirty="0"/>
        </a:p>
      </dgm:t>
    </dgm:pt>
    <dgm:pt modelId="{0958F865-0BE6-4595-8162-2830453AD0F4}" type="parTrans" cxnId="{FD1927E0-8AEB-4F65-AF09-B35FA4A3C283}">
      <dgm:prSet/>
      <dgm:spPr/>
      <dgm:t>
        <a:bodyPr/>
        <a:lstStyle/>
        <a:p>
          <a:endParaRPr lang="en-US" sz="1200"/>
        </a:p>
      </dgm:t>
    </dgm:pt>
    <dgm:pt modelId="{3E8EF753-A0BE-4EDF-AB1E-DCA928E90E4F}" type="sibTrans" cxnId="{FD1927E0-8AEB-4F65-AF09-B35FA4A3C283}">
      <dgm:prSet/>
      <dgm:spPr/>
      <dgm:t>
        <a:bodyPr/>
        <a:lstStyle/>
        <a:p>
          <a:endParaRPr lang="en-US" sz="1200"/>
        </a:p>
      </dgm:t>
    </dgm:pt>
    <dgm:pt modelId="{C70BE47F-8EA7-48A5-8975-2C8E9431323E}">
      <dgm:prSet custT="1"/>
      <dgm:spPr>
        <a:solidFill>
          <a:srgbClr val="349A97"/>
        </a:solidFill>
      </dgm:spPr>
      <dgm:t>
        <a:bodyPr/>
        <a:lstStyle/>
        <a:p>
          <a:r>
            <a:rPr lang="en-US" sz="1400" dirty="0" smtClean="0"/>
            <a:t>Focus of Continuous Delivery at Cisco</a:t>
          </a:r>
          <a:endParaRPr lang="en-US" sz="1400" dirty="0"/>
        </a:p>
      </dgm:t>
    </dgm:pt>
    <dgm:pt modelId="{6A983C27-61EF-4BB0-B355-9B3935F6AB49}" type="parTrans" cxnId="{ACC72811-0CC1-4E51-ABDD-3BF71F3DD84A}">
      <dgm:prSet/>
      <dgm:spPr/>
      <dgm:t>
        <a:bodyPr/>
        <a:lstStyle/>
        <a:p>
          <a:endParaRPr lang="en-US" sz="1200"/>
        </a:p>
      </dgm:t>
    </dgm:pt>
    <dgm:pt modelId="{9D06DA3A-6098-4C00-845C-5D32BB045395}" type="sibTrans" cxnId="{ACC72811-0CC1-4E51-ABDD-3BF71F3DD84A}">
      <dgm:prSet/>
      <dgm:spPr/>
      <dgm:t>
        <a:bodyPr/>
        <a:lstStyle/>
        <a:p>
          <a:endParaRPr lang="en-US" sz="1200"/>
        </a:p>
      </dgm:t>
    </dgm:pt>
    <dgm:pt modelId="{86A897D1-FC7E-4ED4-8772-3149AAB895C7}">
      <dgm:prSet custT="1"/>
      <dgm:spPr>
        <a:solidFill>
          <a:srgbClr val="349A97"/>
        </a:solidFill>
      </dgm:spPr>
      <dgm:t>
        <a:bodyPr/>
        <a:lstStyle/>
        <a:p>
          <a:r>
            <a:rPr lang="en-US" sz="1400" dirty="0" smtClean="0"/>
            <a:t>We need help in these areas</a:t>
          </a:r>
          <a:endParaRPr lang="en-US" sz="1400" dirty="0"/>
        </a:p>
      </dgm:t>
    </dgm:pt>
    <dgm:pt modelId="{730ED0A2-6A2A-4A4D-848A-6456F3836087}" type="parTrans" cxnId="{6160579F-3972-413A-88AE-3756DA4ACA21}">
      <dgm:prSet/>
      <dgm:spPr/>
      <dgm:t>
        <a:bodyPr/>
        <a:lstStyle/>
        <a:p>
          <a:endParaRPr lang="en-US"/>
        </a:p>
      </dgm:t>
    </dgm:pt>
    <dgm:pt modelId="{4EF6EFE5-261A-435F-8CFB-CC9BEB7EF0F3}" type="sibTrans" cxnId="{6160579F-3972-413A-88AE-3756DA4ACA21}">
      <dgm:prSet/>
      <dgm:spPr/>
      <dgm:t>
        <a:bodyPr/>
        <a:lstStyle/>
        <a:p>
          <a:endParaRPr lang="en-US"/>
        </a:p>
      </dgm:t>
    </dgm:pt>
    <dgm:pt modelId="{D4D245EE-A7CB-40A8-A741-D5054037E750}" type="pres">
      <dgm:prSet presAssocID="{35735B39-2DC9-43AE-8AA6-02D3CC8403A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5513D21-15DA-4F58-89EE-C5FD9AB7DA51}" type="pres">
      <dgm:prSet presAssocID="{35735B39-2DC9-43AE-8AA6-02D3CC8403A2}" presName="Name1" presStyleCnt="0"/>
      <dgm:spPr/>
    </dgm:pt>
    <dgm:pt modelId="{5CC2C838-BD64-4079-98C8-74F7AA1EDAD8}" type="pres">
      <dgm:prSet presAssocID="{35735B39-2DC9-43AE-8AA6-02D3CC8403A2}" presName="cycle" presStyleCnt="0"/>
      <dgm:spPr/>
    </dgm:pt>
    <dgm:pt modelId="{8FD95F3A-281C-4FE2-9BF3-DA11A476928D}" type="pres">
      <dgm:prSet presAssocID="{35735B39-2DC9-43AE-8AA6-02D3CC8403A2}" presName="srcNode" presStyleLbl="node1" presStyleIdx="0" presStyleCnt="5"/>
      <dgm:spPr/>
    </dgm:pt>
    <dgm:pt modelId="{B57A372A-3670-47E8-9911-1C452DD9E8F4}" type="pres">
      <dgm:prSet presAssocID="{35735B39-2DC9-43AE-8AA6-02D3CC8403A2}" presName="conn" presStyleLbl="parChTrans1D2" presStyleIdx="0" presStyleCnt="1"/>
      <dgm:spPr/>
      <dgm:t>
        <a:bodyPr/>
        <a:lstStyle/>
        <a:p>
          <a:endParaRPr lang="en-US"/>
        </a:p>
      </dgm:t>
    </dgm:pt>
    <dgm:pt modelId="{94B154D0-A1F3-4193-978D-C82FA1AA2680}" type="pres">
      <dgm:prSet presAssocID="{35735B39-2DC9-43AE-8AA6-02D3CC8403A2}" presName="extraNode" presStyleLbl="node1" presStyleIdx="0" presStyleCnt="5"/>
      <dgm:spPr/>
    </dgm:pt>
    <dgm:pt modelId="{C89BE881-4262-4F9B-B044-81B6BE408EFB}" type="pres">
      <dgm:prSet presAssocID="{35735B39-2DC9-43AE-8AA6-02D3CC8403A2}" presName="dstNode" presStyleLbl="node1" presStyleIdx="0" presStyleCnt="5"/>
      <dgm:spPr/>
    </dgm:pt>
    <dgm:pt modelId="{CB3E330E-7BE7-4932-A0DF-D3EE2D271FE5}" type="pres">
      <dgm:prSet presAssocID="{C70BE47F-8EA7-48A5-8975-2C8E9431323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85B04-8466-4CCD-8D13-D615B28F85B0}" type="pres">
      <dgm:prSet presAssocID="{C70BE47F-8EA7-48A5-8975-2C8E9431323E}" presName="accent_1" presStyleCnt="0"/>
      <dgm:spPr/>
    </dgm:pt>
    <dgm:pt modelId="{E704C087-4CD3-404C-AB55-589B985CDE8A}" type="pres">
      <dgm:prSet presAssocID="{C70BE47F-8EA7-48A5-8975-2C8E9431323E}" presName="accentRepeatNode" presStyleLbl="solidFgAcc1" presStyleIdx="0" presStyleCnt="5"/>
      <dgm:spPr/>
    </dgm:pt>
    <dgm:pt modelId="{909314C9-D21F-420B-AD97-13A1E0B8B571}" type="pres">
      <dgm:prSet presAssocID="{E41538DF-C904-43AB-9335-6F9B557F1CE4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B5E13-2262-4D1B-A071-CAF799F3AEE5}" type="pres">
      <dgm:prSet presAssocID="{E41538DF-C904-43AB-9335-6F9B557F1CE4}" presName="accent_2" presStyleCnt="0"/>
      <dgm:spPr/>
    </dgm:pt>
    <dgm:pt modelId="{2BE35A32-E4C4-432F-960A-E57D02DF093A}" type="pres">
      <dgm:prSet presAssocID="{E41538DF-C904-43AB-9335-6F9B557F1CE4}" presName="accentRepeatNode" presStyleLbl="solidFgAcc1" presStyleIdx="1" presStyleCnt="5"/>
      <dgm:spPr/>
    </dgm:pt>
    <dgm:pt modelId="{C9C871BC-CAE1-408A-90B1-049B715DE937}" type="pres">
      <dgm:prSet presAssocID="{D5C3F292-1A45-4920-A97A-77822530C372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6219F1-3834-4938-BEE2-6565807E4F7D}" type="pres">
      <dgm:prSet presAssocID="{D5C3F292-1A45-4920-A97A-77822530C372}" presName="accent_3" presStyleCnt="0"/>
      <dgm:spPr/>
    </dgm:pt>
    <dgm:pt modelId="{7DDE5F66-E8BD-4D2F-8056-42D5EC1A2DD7}" type="pres">
      <dgm:prSet presAssocID="{D5C3F292-1A45-4920-A97A-77822530C372}" presName="accentRepeatNode" presStyleLbl="solidFgAcc1" presStyleIdx="2" presStyleCnt="5"/>
      <dgm:spPr/>
    </dgm:pt>
    <dgm:pt modelId="{9855B010-C387-4A48-A52C-92CDED04CC4E}" type="pres">
      <dgm:prSet presAssocID="{86A897D1-FC7E-4ED4-8772-3149AAB895C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8982A-B2CD-4403-A8A6-571732F1F845}" type="pres">
      <dgm:prSet presAssocID="{86A897D1-FC7E-4ED4-8772-3149AAB895C7}" presName="accent_4" presStyleCnt="0"/>
      <dgm:spPr/>
    </dgm:pt>
    <dgm:pt modelId="{2F4B7EB2-A4C0-49B5-89BB-21BDA7872A47}" type="pres">
      <dgm:prSet presAssocID="{86A897D1-FC7E-4ED4-8772-3149AAB895C7}" presName="accentRepeatNode" presStyleLbl="solidFgAcc1" presStyleIdx="3" presStyleCnt="5"/>
      <dgm:spPr/>
    </dgm:pt>
    <dgm:pt modelId="{9B45558A-F0B7-4B60-99AE-FBA3640B5F4E}" type="pres">
      <dgm:prSet presAssocID="{7A5CC439-E65F-49A6-818F-7EF83AAFE99F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44359-A4D4-40AB-BF49-054B68EC5DC3}" type="pres">
      <dgm:prSet presAssocID="{7A5CC439-E65F-49A6-818F-7EF83AAFE99F}" presName="accent_5" presStyleCnt="0"/>
      <dgm:spPr/>
    </dgm:pt>
    <dgm:pt modelId="{A9C5D8FE-C7B9-4AAF-964A-9D95579DCD83}" type="pres">
      <dgm:prSet presAssocID="{7A5CC439-E65F-49A6-818F-7EF83AAFE99F}" presName="accentRepeatNode" presStyleLbl="solidFgAcc1" presStyleIdx="4" presStyleCnt="5"/>
      <dgm:spPr/>
    </dgm:pt>
  </dgm:ptLst>
  <dgm:cxnLst>
    <dgm:cxn modelId="{ACC72811-0CC1-4E51-ABDD-3BF71F3DD84A}" srcId="{35735B39-2DC9-43AE-8AA6-02D3CC8403A2}" destId="{C70BE47F-8EA7-48A5-8975-2C8E9431323E}" srcOrd="0" destOrd="0" parTransId="{6A983C27-61EF-4BB0-B355-9B3935F6AB49}" sibTransId="{9D06DA3A-6098-4C00-845C-5D32BB045395}"/>
    <dgm:cxn modelId="{E2500DEE-4080-4406-8BEB-2BB071BC157B}" srcId="{35735B39-2DC9-43AE-8AA6-02D3CC8403A2}" destId="{D5C3F292-1A45-4920-A97A-77822530C372}" srcOrd="2" destOrd="0" parTransId="{54E4B01F-38ED-43D8-B7C1-4729B6F5561B}" sibTransId="{DC33EA3E-7987-4FDA-8A74-86EF1E719FCE}"/>
    <dgm:cxn modelId="{98894990-8933-4119-98CF-91F76AC695AB}" type="presOf" srcId="{E41538DF-C904-43AB-9335-6F9B557F1CE4}" destId="{909314C9-D21F-420B-AD97-13A1E0B8B571}" srcOrd="0" destOrd="0" presId="urn:microsoft.com/office/officeart/2008/layout/VerticalCurvedList"/>
    <dgm:cxn modelId="{0DA89431-AFFC-446D-ADAA-4C78A6A28B9D}" type="presOf" srcId="{7A5CC439-E65F-49A6-818F-7EF83AAFE99F}" destId="{9B45558A-F0B7-4B60-99AE-FBA3640B5F4E}" srcOrd="0" destOrd="0" presId="urn:microsoft.com/office/officeart/2008/layout/VerticalCurvedList"/>
    <dgm:cxn modelId="{6160579F-3972-413A-88AE-3756DA4ACA21}" srcId="{35735B39-2DC9-43AE-8AA6-02D3CC8403A2}" destId="{86A897D1-FC7E-4ED4-8772-3149AAB895C7}" srcOrd="3" destOrd="0" parTransId="{730ED0A2-6A2A-4A4D-848A-6456F3836087}" sibTransId="{4EF6EFE5-261A-435F-8CFB-CC9BEB7EF0F3}"/>
    <dgm:cxn modelId="{AFBE189B-C145-43E0-B522-037A81B96E8B}" srcId="{35735B39-2DC9-43AE-8AA6-02D3CC8403A2}" destId="{E41538DF-C904-43AB-9335-6F9B557F1CE4}" srcOrd="1" destOrd="0" parTransId="{C984F001-663E-4DB8-BA4A-F2619C460A23}" sibTransId="{C5222E93-89F7-40DB-B583-0F47A8475390}"/>
    <dgm:cxn modelId="{905BADAB-41C9-4401-BD74-8A6C6E1E28B9}" type="presOf" srcId="{9D06DA3A-6098-4C00-845C-5D32BB045395}" destId="{B57A372A-3670-47E8-9911-1C452DD9E8F4}" srcOrd="0" destOrd="0" presId="urn:microsoft.com/office/officeart/2008/layout/VerticalCurvedList"/>
    <dgm:cxn modelId="{FD1927E0-8AEB-4F65-AF09-B35FA4A3C283}" srcId="{35735B39-2DC9-43AE-8AA6-02D3CC8403A2}" destId="{7A5CC439-E65F-49A6-818F-7EF83AAFE99F}" srcOrd="4" destOrd="0" parTransId="{0958F865-0BE6-4595-8162-2830453AD0F4}" sibTransId="{3E8EF753-A0BE-4EDF-AB1E-DCA928E90E4F}"/>
    <dgm:cxn modelId="{CF3603BC-E82E-448D-AC0E-D1D25CE792F8}" type="presOf" srcId="{C70BE47F-8EA7-48A5-8975-2C8E9431323E}" destId="{CB3E330E-7BE7-4932-A0DF-D3EE2D271FE5}" srcOrd="0" destOrd="0" presId="urn:microsoft.com/office/officeart/2008/layout/VerticalCurvedList"/>
    <dgm:cxn modelId="{D515D96D-59B4-4E18-97B9-52DFA3AB1595}" type="presOf" srcId="{D5C3F292-1A45-4920-A97A-77822530C372}" destId="{C9C871BC-CAE1-408A-90B1-049B715DE937}" srcOrd="0" destOrd="0" presId="urn:microsoft.com/office/officeart/2008/layout/VerticalCurvedList"/>
    <dgm:cxn modelId="{66C5A433-7418-4B82-B327-E0C47885AE3F}" type="presOf" srcId="{86A897D1-FC7E-4ED4-8772-3149AAB895C7}" destId="{9855B010-C387-4A48-A52C-92CDED04CC4E}" srcOrd="0" destOrd="0" presId="urn:microsoft.com/office/officeart/2008/layout/VerticalCurvedList"/>
    <dgm:cxn modelId="{A49A64FA-4424-4063-8F35-997A8327F768}" type="presOf" srcId="{35735B39-2DC9-43AE-8AA6-02D3CC8403A2}" destId="{D4D245EE-A7CB-40A8-A741-D5054037E750}" srcOrd="0" destOrd="0" presId="urn:microsoft.com/office/officeart/2008/layout/VerticalCurvedList"/>
    <dgm:cxn modelId="{DFF839E9-8740-4D2B-92DD-A1EFBF7FEF8B}" type="presParOf" srcId="{D4D245EE-A7CB-40A8-A741-D5054037E750}" destId="{45513D21-15DA-4F58-89EE-C5FD9AB7DA51}" srcOrd="0" destOrd="0" presId="urn:microsoft.com/office/officeart/2008/layout/VerticalCurvedList"/>
    <dgm:cxn modelId="{6A0EB155-49F9-44D4-8C71-78382E9518C4}" type="presParOf" srcId="{45513D21-15DA-4F58-89EE-C5FD9AB7DA51}" destId="{5CC2C838-BD64-4079-98C8-74F7AA1EDAD8}" srcOrd="0" destOrd="0" presId="urn:microsoft.com/office/officeart/2008/layout/VerticalCurvedList"/>
    <dgm:cxn modelId="{B06A36C9-31ED-41BB-AA4C-98BDA405FF20}" type="presParOf" srcId="{5CC2C838-BD64-4079-98C8-74F7AA1EDAD8}" destId="{8FD95F3A-281C-4FE2-9BF3-DA11A476928D}" srcOrd="0" destOrd="0" presId="urn:microsoft.com/office/officeart/2008/layout/VerticalCurvedList"/>
    <dgm:cxn modelId="{F5055C22-755B-4B58-A352-A429BB5C6269}" type="presParOf" srcId="{5CC2C838-BD64-4079-98C8-74F7AA1EDAD8}" destId="{B57A372A-3670-47E8-9911-1C452DD9E8F4}" srcOrd="1" destOrd="0" presId="urn:microsoft.com/office/officeart/2008/layout/VerticalCurvedList"/>
    <dgm:cxn modelId="{B8B9A6C3-3708-4A4B-A60A-2CCF302B38C3}" type="presParOf" srcId="{5CC2C838-BD64-4079-98C8-74F7AA1EDAD8}" destId="{94B154D0-A1F3-4193-978D-C82FA1AA2680}" srcOrd="2" destOrd="0" presId="urn:microsoft.com/office/officeart/2008/layout/VerticalCurvedList"/>
    <dgm:cxn modelId="{C852E7D1-A12A-434E-BB5B-F5F92CE72AD9}" type="presParOf" srcId="{5CC2C838-BD64-4079-98C8-74F7AA1EDAD8}" destId="{C89BE881-4262-4F9B-B044-81B6BE408EFB}" srcOrd="3" destOrd="0" presId="urn:microsoft.com/office/officeart/2008/layout/VerticalCurvedList"/>
    <dgm:cxn modelId="{55F538D1-3B49-4538-8ED2-D986F37FF7E3}" type="presParOf" srcId="{45513D21-15DA-4F58-89EE-C5FD9AB7DA51}" destId="{CB3E330E-7BE7-4932-A0DF-D3EE2D271FE5}" srcOrd="1" destOrd="0" presId="urn:microsoft.com/office/officeart/2008/layout/VerticalCurvedList"/>
    <dgm:cxn modelId="{38281D7A-ACDF-473A-850C-6FD7C1D3380F}" type="presParOf" srcId="{45513D21-15DA-4F58-89EE-C5FD9AB7DA51}" destId="{BD785B04-8466-4CCD-8D13-D615B28F85B0}" srcOrd="2" destOrd="0" presId="urn:microsoft.com/office/officeart/2008/layout/VerticalCurvedList"/>
    <dgm:cxn modelId="{269BCB99-83F9-4614-BF4F-8866E9F1F018}" type="presParOf" srcId="{BD785B04-8466-4CCD-8D13-D615B28F85B0}" destId="{E704C087-4CD3-404C-AB55-589B985CDE8A}" srcOrd="0" destOrd="0" presId="urn:microsoft.com/office/officeart/2008/layout/VerticalCurvedList"/>
    <dgm:cxn modelId="{82053252-0AF2-442D-A97D-6B45A5294450}" type="presParOf" srcId="{45513D21-15DA-4F58-89EE-C5FD9AB7DA51}" destId="{909314C9-D21F-420B-AD97-13A1E0B8B571}" srcOrd="3" destOrd="0" presId="urn:microsoft.com/office/officeart/2008/layout/VerticalCurvedList"/>
    <dgm:cxn modelId="{C6D8F39B-1AB6-4F65-BE4D-0EAA886B7377}" type="presParOf" srcId="{45513D21-15DA-4F58-89EE-C5FD9AB7DA51}" destId="{69AB5E13-2262-4D1B-A071-CAF799F3AEE5}" srcOrd="4" destOrd="0" presId="urn:microsoft.com/office/officeart/2008/layout/VerticalCurvedList"/>
    <dgm:cxn modelId="{63775738-D8B0-4160-9B3F-A97D2F3B1EA3}" type="presParOf" srcId="{69AB5E13-2262-4D1B-A071-CAF799F3AEE5}" destId="{2BE35A32-E4C4-432F-960A-E57D02DF093A}" srcOrd="0" destOrd="0" presId="urn:microsoft.com/office/officeart/2008/layout/VerticalCurvedList"/>
    <dgm:cxn modelId="{4DC9938A-607A-448B-8295-EDB141D568F8}" type="presParOf" srcId="{45513D21-15DA-4F58-89EE-C5FD9AB7DA51}" destId="{C9C871BC-CAE1-408A-90B1-049B715DE937}" srcOrd="5" destOrd="0" presId="urn:microsoft.com/office/officeart/2008/layout/VerticalCurvedList"/>
    <dgm:cxn modelId="{45152F4B-4312-45CB-B09D-DB71430FB9A0}" type="presParOf" srcId="{45513D21-15DA-4F58-89EE-C5FD9AB7DA51}" destId="{A96219F1-3834-4938-BEE2-6565807E4F7D}" srcOrd="6" destOrd="0" presId="urn:microsoft.com/office/officeart/2008/layout/VerticalCurvedList"/>
    <dgm:cxn modelId="{34D64447-61DE-4DBD-BEF7-92B5935234ED}" type="presParOf" srcId="{A96219F1-3834-4938-BEE2-6565807E4F7D}" destId="{7DDE5F66-E8BD-4D2F-8056-42D5EC1A2DD7}" srcOrd="0" destOrd="0" presId="urn:microsoft.com/office/officeart/2008/layout/VerticalCurvedList"/>
    <dgm:cxn modelId="{8DEB69F7-1D46-4292-A94D-D42BEE0C7E8C}" type="presParOf" srcId="{45513D21-15DA-4F58-89EE-C5FD9AB7DA51}" destId="{9855B010-C387-4A48-A52C-92CDED04CC4E}" srcOrd="7" destOrd="0" presId="urn:microsoft.com/office/officeart/2008/layout/VerticalCurvedList"/>
    <dgm:cxn modelId="{E7C31700-AC64-42CF-BD53-7480F798DF68}" type="presParOf" srcId="{45513D21-15DA-4F58-89EE-C5FD9AB7DA51}" destId="{9808982A-B2CD-4403-A8A6-571732F1F845}" srcOrd="8" destOrd="0" presId="urn:microsoft.com/office/officeart/2008/layout/VerticalCurvedList"/>
    <dgm:cxn modelId="{0B8CAFE0-44F4-47B6-BA1D-C8B5517FF3FA}" type="presParOf" srcId="{9808982A-B2CD-4403-A8A6-571732F1F845}" destId="{2F4B7EB2-A4C0-49B5-89BB-21BDA7872A47}" srcOrd="0" destOrd="0" presId="urn:microsoft.com/office/officeart/2008/layout/VerticalCurvedList"/>
    <dgm:cxn modelId="{ADAEA7F9-2DDE-4CD0-BC09-213E6B007539}" type="presParOf" srcId="{45513D21-15DA-4F58-89EE-C5FD9AB7DA51}" destId="{9B45558A-F0B7-4B60-99AE-FBA3640B5F4E}" srcOrd="9" destOrd="0" presId="urn:microsoft.com/office/officeart/2008/layout/VerticalCurvedList"/>
    <dgm:cxn modelId="{C1B915AC-4F96-404C-BC62-0B94B48BB9F9}" type="presParOf" srcId="{45513D21-15DA-4F58-89EE-C5FD9AB7DA51}" destId="{E6844359-A4D4-40AB-BF49-054B68EC5DC3}" srcOrd="10" destOrd="0" presId="urn:microsoft.com/office/officeart/2008/layout/VerticalCurvedList"/>
    <dgm:cxn modelId="{76FA4008-1355-46DB-8112-07200040ECF6}" type="presParOf" srcId="{E6844359-A4D4-40AB-BF49-054B68EC5DC3}" destId="{A9C5D8FE-C7B9-4AAF-964A-9D95579DCD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A1F2A6-1781-BC4A-9D5C-7F0D5E0905E1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33943C-85EB-E549-84F5-F1178D45D984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700" dirty="0" smtClean="0"/>
            <a:t>Plan</a:t>
          </a:r>
        </a:p>
      </dgm:t>
    </dgm:pt>
    <dgm:pt modelId="{D6E4C8CC-6B44-7040-9F1F-1D69AC4FF175}" type="parTrans" cxnId="{20B4448D-C960-334E-8536-61778AA95D5B}">
      <dgm:prSet/>
      <dgm:spPr/>
      <dgm:t>
        <a:bodyPr/>
        <a:lstStyle/>
        <a:p>
          <a:endParaRPr lang="en-US"/>
        </a:p>
      </dgm:t>
    </dgm:pt>
    <dgm:pt modelId="{0F05FC55-FA45-1D48-B6A3-6D130B60751C}" type="sibTrans" cxnId="{20B4448D-C960-334E-8536-61778AA95D5B}">
      <dgm:prSet/>
      <dgm:spPr/>
      <dgm:t>
        <a:bodyPr/>
        <a:lstStyle/>
        <a:p>
          <a:endParaRPr lang="en-US"/>
        </a:p>
      </dgm:t>
    </dgm:pt>
    <dgm:pt modelId="{B6EB07FE-4601-AE40-8A01-41AA65BCD763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700" dirty="0" smtClean="0"/>
            <a:t>Develop &amp; Build</a:t>
          </a:r>
        </a:p>
      </dgm:t>
    </dgm:pt>
    <dgm:pt modelId="{69CC2139-DEA7-EE46-81D7-5DB67D5E39E7}" type="parTrans" cxnId="{A787E871-653B-E34B-B09D-F53C9DA9A29B}">
      <dgm:prSet/>
      <dgm:spPr/>
      <dgm:t>
        <a:bodyPr/>
        <a:lstStyle/>
        <a:p>
          <a:endParaRPr lang="en-US"/>
        </a:p>
      </dgm:t>
    </dgm:pt>
    <dgm:pt modelId="{489FFC04-D38A-9D44-AE4B-A5335C87F90F}" type="sibTrans" cxnId="{A787E871-653B-E34B-B09D-F53C9DA9A29B}">
      <dgm:prSet/>
      <dgm:spPr/>
      <dgm:t>
        <a:bodyPr/>
        <a:lstStyle/>
        <a:p>
          <a:endParaRPr lang="en-US"/>
        </a:p>
      </dgm:t>
    </dgm:pt>
    <dgm:pt modelId="{90BFAA20-FA8A-A947-A972-EF64BF5F0727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700" dirty="0" smtClean="0"/>
            <a:t>Regression</a:t>
          </a:r>
        </a:p>
        <a:p>
          <a:r>
            <a:rPr lang="en-US" sz="1700" dirty="0" smtClean="0"/>
            <a:t>Test</a:t>
          </a:r>
        </a:p>
      </dgm:t>
    </dgm:pt>
    <dgm:pt modelId="{CA082239-111D-3449-9495-A20FC7C8896D}" type="parTrans" cxnId="{A9451A6E-3960-4C40-9013-31770C930E98}">
      <dgm:prSet/>
      <dgm:spPr/>
      <dgm:t>
        <a:bodyPr/>
        <a:lstStyle/>
        <a:p>
          <a:endParaRPr lang="en-US"/>
        </a:p>
      </dgm:t>
    </dgm:pt>
    <dgm:pt modelId="{6C315E25-2804-FC49-A3F3-5CB782B5756F}" type="sibTrans" cxnId="{A9451A6E-3960-4C40-9013-31770C930E98}">
      <dgm:prSet/>
      <dgm:spPr/>
      <dgm:t>
        <a:bodyPr/>
        <a:lstStyle/>
        <a:p>
          <a:endParaRPr lang="en-US"/>
        </a:p>
      </dgm:t>
    </dgm:pt>
    <dgm:pt modelId="{2FF34E56-11F3-E94B-BCFE-B96DC6BA8003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700" dirty="0" smtClean="0"/>
            <a:t>Deploy</a:t>
          </a:r>
          <a:endParaRPr lang="en-US" sz="1700" dirty="0"/>
        </a:p>
      </dgm:t>
    </dgm:pt>
    <dgm:pt modelId="{82D74985-C208-174E-8A59-B671B51CC02B}" type="parTrans" cxnId="{CC7C3703-E986-3044-99CA-B1E5A8D73971}">
      <dgm:prSet/>
      <dgm:spPr/>
      <dgm:t>
        <a:bodyPr/>
        <a:lstStyle/>
        <a:p>
          <a:endParaRPr lang="en-US"/>
        </a:p>
      </dgm:t>
    </dgm:pt>
    <dgm:pt modelId="{AE3AF1C5-2A96-914C-ABB5-B2B844E7BF50}" type="sibTrans" cxnId="{CC7C3703-E986-3044-99CA-B1E5A8D73971}">
      <dgm:prSet/>
      <dgm:spPr/>
      <dgm:t>
        <a:bodyPr/>
        <a:lstStyle/>
        <a:p>
          <a:endParaRPr lang="en-US"/>
        </a:p>
      </dgm:t>
    </dgm:pt>
    <dgm:pt modelId="{D063D1D8-EB71-6B4D-B580-A60E4BC58DEE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pPr algn="ctr"/>
          <a:r>
            <a:rPr lang="en-US" sz="1700" dirty="0" smtClean="0"/>
            <a:t>Progression</a:t>
          </a:r>
        </a:p>
        <a:p>
          <a:pPr algn="ctr"/>
          <a:r>
            <a:rPr lang="en-US" sz="1700" dirty="0" smtClean="0"/>
            <a:t>Test</a:t>
          </a:r>
          <a:endParaRPr lang="en-US" sz="1700" dirty="0"/>
        </a:p>
      </dgm:t>
    </dgm:pt>
    <dgm:pt modelId="{11C9A03B-4229-D141-86CC-D37B5476CECF}" type="parTrans" cxnId="{BF98388D-7AB7-3546-9B7A-3CBE1023825B}">
      <dgm:prSet/>
      <dgm:spPr/>
      <dgm:t>
        <a:bodyPr/>
        <a:lstStyle/>
        <a:p>
          <a:endParaRPr lang="en-US"/>
        </a:p>
      </dgm:t>
    </dgm:pt>
    <dgm:pt modelId="{A5E36A3D-0782-E047-97E8-10E3348AE062}" type="sibTrans" cxnId="{BF98388D-7AB7-3546-9B7A-3CBE1023825B}">
      <dgm:prSet/>
      <dgm:spPr/>
      <dgm:t>
        <a:bodyPr/>
        <a:lstStyle/>
        <a:p>
          <a:endParaRPr lang="en-US"/>
        </a:p>
      </dgm:t>
    </dgm:pt>
    <dgm:pt modelId="{E892C5B4-F6B5-7744-A217-FB623B22E6B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11.25%</a:t>
          </a:r>
        </a:p>
      </dgm:t>
    </dgm:pt>
    <dgm:pt modelId="{D7254A5E-564C-E44E-B7DD-D8E5E27C273F}" type="parTrans" cxnId="{4410A4C4-4E6A-A941-B942-ACCD52D1AE48}">
      <dgm:prSet/>
      <dgm:spPr/>
      <dgm:t>
        <a:bodyPr/>
        <a:lstStyle/>
        <a:p>
          <a:endParaRPr lang="en-US"/>
        </a:p>
      </dgm:t>
    </dgm:pt>
    <dgm:pt modelId="{DD98F879-D7A3-9741-B11A-266AFD45E9EC}" type="sibTrans" cxnId="{4410A4C4-4E6A-A941-B942-ACCD52D1AE48}">
      <dgm:prSet/>
      <dgm:spPr/>
      <dgm:t>
        <a:bodyPr/>
        <a:lstStyle/>
        <a:p>
          <a:endParaRPr lang="en-US"/>
        </a:p>
      </dgm:t>
    </dgm:pt>
    <dgm:pt modelId="{3CFB16C7-F1A1-AB4D-B3A6-784B93CF1F9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6.00%</a:t>
          </a:r>
        </a:p>
      </dgm:t>
    </dgm:pt>
    <dgm:pt modelId="{EF21350D-0FEE-0843-8272-CAFA41638ACA}" type="parTrans" cxnId="{6FB89826-C8F9-E243-8C27-3250405DC744}">
      <dgm:prSet/>
      <dgm:spPr/>
      <dgm:t>
        <a:bodyPr/>
        <a:lstStyle/>
        <a:p>
          <a:endParaRPr lang="en-US"/>
        </a:p>
      </dgm:t>
    </dgm:pt>
    <dgm:pt modelId="{3296F68A-D07F-5E41-87BF-F62A281116EB}" type="sibTrans" cxnId="{6FB89826-C8F9-E243-8C27-3250405DC744}">
      <dgm:prSet/>
      <dgm:spPr/>
      <dgm:t>
        <a:bodyPr/>
        <a:lstStyle/>
        <a:p>
          <a:endParaRPr lang="en-US"/>
        </a:p>
      </dgm:t>
    </dgm:pt>
    <dgm:pt modelId="{FE604F26-C46D-6345-BC8B-4BAFF64DF0D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7.50%</a:t>
          </a:r>
        </a:p>
      </dgm:t>
    </dgm:pt>
    <dgm:pt modelId="{2FA5BDD6-0961-6240-914F-779A3260BFB2}" type="parTrans" cxnId="{C2DF8631-7F8D-7943-B67A-002B8E1A0A0A}">
      <dgm:prSet/>
      <dgm:spPr/>
      <dgm:t>
        <a:bodyPr/>
        <a:lstStyle/>
        <a:p>
          <a:endParaRPr lang="en-US"/>
        </a:p>
      </dgm:t>
    </dgm:pt>
    <dgm:pt modelId="{817AA491-91D3-354C-82A7-7E1D7B0F4066}" type="sibTrans" cxnId="{C2DF8631-7F8D-7943-B67A-002B8E1A0A0A}">
      <dgm:prSet/>
      <dgm:spPr/>
      <dgm:t>
        <a:bodyPr/>
        <a:lstStyle/>
        <a:p>
          <a:endParaRPr lang="en-US"/>
        </a:p>
      </dgm:t>
    </dgm:pt>
    <dgm:pt modelId="{618D20EB-9938-0349-9CB5-4CC61F8FAB67}">
      <dgm:prSet phldrT="[Text]"/>
      <dgm:spPr>
        <a:solidFill>
          <a:schemeClr val="accent4"/>
        </a:solidFill>
      </dgm:spPr>
      <dgm:t>
        <a:bodyPr/>
        <a:lstStyle/>
        <a:p>
          <a:pPr algn="ctr"/>
          <a:r>
            <a:rPr lang="en-US" dirty="0" smtClean="0"/>
            <a:t>4.75%</a:t>
          </a:r>
        </a:p>
      </dgm:t>
    </dgm:pt>
    <dgm:pt modelId="{9C78F46D-1942-E349-B1B6-0DC38CFB4A41}" type="parTrans" cxnId="{B060E1D6-FB47-0740-92D7-003B49DA0A20}">
      <dgm:prSet/>
      <dgm:spPr/>
      <dgm:t>
        <a:bodyPr/>
        <a:lstStyle/>
        <a:p>
          <a:endParaRPr lang="en-US"/>
        </a:p>
      </dgm:t>
    </dgm:pt>
    <dgm:pt modelId="{DE05D523-91D0-2A4B-910A-442AD5CC4FA7}" type="sibTrans" cxnId="{B060E1D6-FB47-0740-92D7-003B49DA0A20}">
      <dgm:prSet/>
      <dgm:spPr/>
      <dgm:t>
        <a:bodyPr/>
        <a:lstStyle/>
        <a:p>
          <a:endParaRPr lang="en-US"/>
        </a:p>
      </dgm:t>
    </dgm:pt>
    <dgm:pt modelId="{B6FB88F6-2577-2E40-BDDE-F0E8DAEDDFE4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2.50%</a:t>
          </a:r>
          <a:endParaRPr lang="en-US" dirty="0"/>
        </a:p>
      </dgm:t>
    </dgm:pt>
    <dgm:pt modelId="{FE5A0099-1040-FB45-BDEB-0F24BE56A923}" type="parTrans" cxnId="{488DADBB-8553-0546-B1E4-5EBD7F3D044E}">
      <dgm:prSet/>
      <dgm:spPr/>
      <dgm:t>
        <a:bodyPr/>
        <a:lstStyle/>
        <a:p>
          <a:endParaRPr lang="en-US"/>
        </a:p>
      </dgm:t>
    </dgm:pt>
    <dgm:pt modelId="{7FD8C1FA-63BE-4E41-B7E7-53E29D8B6077}" type="sibTrans" cxnId="{488DADBB-8553-0546-B1E4-5EBD7F3D044E}">
      <dgm:prSet/>
      <dgm:spPr/>
      <dgm:t>
        <a:bodyPr/>
        <a:lstStyle/>
        <a:p>
          <a:endParaRPr lang="en-US"/>
        </a:p>
      </dgm:t>
    </dgm:pt>
    <dgm:pt modelId="{37BAADF0-9503-EE4D-9CCF-FA6D9C680FDC}">
      <dgm:prSet phldrT="[Text]" custT="1"/>
      <dgm:spPr>
        <a:solidFill>
          <a:schemeClr val="bg2">
            <a:lumMod val="95000"/>
          </a:schemeClr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700" dirty="0" smtClean="0"/>
            <a:t>Total Savings</a:t>
          </a:r>
          <a:endParaRPr lang="en-US" sz="1700" dirty="0"/>
        </a:p>
      </dgm:t>
    </dgm:pt>
    <dgm:pt modelId="{155D14AA-2FEA-A34B-A8CC-509CD33F4B6B}" type="parTrans" cxnId="{5B6F22A8-951C-F142-8903-908E35762DA6}">
      <dgm:prSet/>
      <dgm:spPr/>
      <dgm:t>
        <a:bodyPr/>
        <a:lstStyle/>
        <a:p>
          <a:endParaRPr lang="en-US"/>
        </a:p>
      </dgm:t>
    </dgm:pt>
    <dgm:pt modelId="{90C72488-3C2F-694A-A095-76ED64A265A9}" type="sibTrans" cxnId="{5B6F22A8-951C-F142-8903-908E35762DA6}">
      <dgm:prSet/>
      <dgm:spPr/>
      <dgm:t>
        <a:bodyPr/>
        <a:lstStyle/>
        <a:p>
          <a:endParaRPr lang="en-US"/>
        </a:p>
      </dgm:t>
    </dgm:pt>
    <dgm:pt modelId="{61D760B7-3A7C-D14F-8D22-E48DFF5561A6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32.00%</a:t>
          </a:r>
          <a:endParaRPr lang="en-US" dirty="0"/>
        </a:p>
      </dgm:t>
    </dgm:pt>
    <dgm:pt modelId="{89DBA8E1-CAF6-4041-A6D2-083F7C5588B4}" type="parTrans" cxnId="{7852E18E-6661-2343-B2FB-469EA54AAE0A}">
      <dgm:prSet/>
      <dgm:spPr/>
      <dgm:t>
        <a:bodyPr/>
        <a:lstStyle/>
        <a:p>
          <a:endParaRPr lang="en-US"/>
        </a:p>
      </dgm:t>
    </dgm:pt>
    <dgm:pt modelId="{00C87EE5-EE36-C945-83DE-E18BEF465461}" type="sibTrans" cxnId="{7852E18E-6661-2343-B2FB-469EA54AAE0A}">
      <dgm:prSet/>
      <dgm:spPr/>
      <dgm:t>
        <a:bodyPr/>
        <a:lstStyle/>
        <a:p>
          <a:endParaRPr lang="en-US"/>
        </a:p>
      </dgm:t>
    </dgm:pt>
    <dgm:pt modelId="{201F3E38-5C04-E24C-B299-54FBB6B63371}" type="pres">
      <dgm:prSet presAssocID="{5EA1F2A6-1781-BC4A-9D5C-7F0D5E0905E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DC15DC-7800-5747-8260-A584970BFD18}" type="pres">
      <dgm:prSet presAssocID="{2233943C-85EB-E549-84F5-F1178D45D984}" presName="compNode" presStyleCnt="0"/>
      <dgm:spPr/>
    </dgm:pt>
    <dgm:pt modelId="{51AAAE2B-5180-4649-A3D6-A4FEF8556D1F}" type="pres">
      <dgm:prSet presAssocID="{2233943C-85EB-E549-84F5-F1178D45D984}" presName="aNode" presStyleLbl="bgShp" presStyleIdx="0" presStyleCnt="6"/>
      <dgm:spPr/>
      <dgm:t>
        <a:bodyPr/>
        <a:lstStyle/>
        <a:p>
          <a:endParaRPr lang="en-US"/>
        </a:p>
      </dgm:t>
    </dgm:pt>
    <dgm:pt modelId="{5352CA9D-A368-5D4A-A000-F40D9F38C8A3}" type="pres">
      <dgm:prSet presAssocID="{2233943C-85EB-E549-84F5-F1178D45D984}" presName="textNode" presStyleLbl="bgShp" presStyleIdx="0" presStyleCnt="6"/>
      <dgm:spPr/>
      <dgm:t>
        <a:bodyPr/>
        <a:lstStyle/>
        <a:p>
          <a:endParaRPr lang="en-US"/>
        </a:p>
      </dgm:t>
    </dgm:pt>
    <dgm:pt modelId="{D830C45F-90CE-7542-B1B4-68D8F369F922}" type="pres">
      <dgm:prSet presAssocID="{2233943C-85EB-E549-84F5-F1178D45D984}" presName="compChildNode" presStyleCnt="0"/>
      <dgm:spPr/>
    </dgm:pt>
    <dgm:pt modelId="{75B0403A-B151-FC4C-A7BC-18EF33FC9655}" type="pres">
      <dgm:prSet presAssocID="{2233943C-85EB-E549-84F5-F1178D45D984}" presName="theInnerList" presStyleCnt="0"/>
      <dgm:spPr/>
    </dgm:pt>
    <dgm:pt modelId="{E9C94403-7D26-7942-B9B9-B42E9C12AD31}" type="pres">
      <dgm:prSet presAssocID="{3CFB16C7-F1A1-AB4D-B3A6-784B93CF1F9F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AF53E-DE82-184F-8E71-28D7E5078D8E}" type="pres">
      <dgm:prSet presAssocID="{2233943C-85EB-E549-84F5-F1178D45D984}" presName="aSpace" presStyleCnt="0"/>
      <dgm:spPr/>
    </dgm:pt>
    <dgm:pt modelId="{37B9A17D-3765-5A4A-9000-A1C7094F130C}" type="pres">
      <dgm:prSet presAssocID="{B6EB07FE-4601-AE40-8A01-41AA65BCD763}" presName="compNode" presStyleCnt="0"/>
      <dgm:spPr/>
    </dgm:pt>
    <dgm:pt modelId="{A97C2670-1B8E-8A43-B5AE-A706A3A30BDF}" type="pres">
      <dgm:prSet presAssocID="{B6EB07FE-4601-AE40-8A01-41AA65BCD763}" presName="aNode" presStyleLbl="bgShp" presStyleIdx="1" presStyleCnt="6"/>
      <dgm:spPr/>
      <dgm:t>
        <a:bodyPr/>
        <a:lstStyle/>
        <a:p>
          <a:endParaRPr lang="en-US"/>
        </a:p>
      </dgm:t>
    </dgm:pt>
    <dgm:pt modelId="{AFFB477E-BDA1-9C49-867F-DDE3F53734AB}" type="pres">
      <dgm:prSet presAssocID="{B6EB07FE-4601-AE40-8A01-41AA65BCD763}" presName="textNode" presStyleLbl="bgShp" presStyleIdx="1" presStyleCnt="6"/>
      <dgm:spPr/>
      <dgm:t>
        <a:bodyPr/>
        <a:lstStyle/>
        <a:p>
          <a:endParaRPr lang="en-US"/>
        </a:p>
      </dgm:t>
    </dgm:pt>
    <dgm:pt modelId="{CD1F8BE3-ADE1-FB40-A533-0B8CBCF148D0}" type="pres">
      <dgm:prSet presAssocID="{B6EB07FE-4601-AE40-8A01-41AA65BCD763}" presName="compChildNode" presStyleCnt="0"/>
      <dgm:spPr/>
    </dgm:pt>
    <dgm:pt modelId="{89422872-3F1D-2641-80CF-C39ADC2BDDF8}" type="pres">
      <dgm:prSet presAssocID="{B6EB07FE-4601-AE40-8A01-41AA65BCD763}" presName="theInnerList" presStyleCnt="0"/>
      <dgm:spPr/>
    </dgm:pt>
    <dgm:pt modelId="{833B2643-DB7E-BB48-A8ED-B9AEF701A3A3}" type="pres">
      <dgm:prSet presAssocID="{E892C5B4-F6B5-7744-A217-FB623B22E6BA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33729-54D2-574F-8F11-D8E24E47FA0B}" type="pres">
      <dgm:prSet presAssocID="{B6EB07FE-4601-AE40-8A01-41AA65BCD763}" presName="aSpace" presStyleCnt="0"/>
      <dgm:spPr/>
    </dgm:pt>
    <dgm:pt modelId="{81DCCA13-8065-174C-BD44-FAE8CB027A60}" type="pres">
      <dgm:prSet presAssocID="{90BFAA20-FA8A-A947-A972-EF64BF5F0727}" presName="compNode" presStyleCnt="0"/>
      <dgm:spPr/>
    </dgm:pt>
    <dgm:pt modelId="{17021462-AECC-D141-A63E-589BB7590A74}" type="pres">
      <dgm:prSet presAssocID="{90BFAA20-FA8A-A947-A972-EF64BF5F0727}" presName="aNode" presStyleLbl="bgShp" presStyleIdx="2" presStyleCnt="6"/>
      <dgm:spPr/>
      <dgm:t>
        <a:bodyPr/>
        <a:lstStyle/>
        <a:p>
          <a:endParaRPr lang="en-US"/>
        </a:p>
      </dgm:t>
    </dgm:pt>
    <dgm:pt modelId="{C9B8B681-C96C-F444-A4D1-A4CBAD93A8BF}" type="pres">
      <dgm:prSet presAssocID="{90BFAA20-FA8A-A947-A972-EF64BF5F0727}" presName="textNode" presStyleLbl="bgShp" presStyleIdx="2" presStyleCnt="6"/>
      <dgm:spPr/>
      <dgm:t>
        <a:bodyPr/>
        <a:lstStyle/>
        <a:p>
          <a:endParaRPr lang="en-US"/>
        </a:p>
      </dgm:t>
    </dgm:pt>
    <dgm:pt modelId="{09BDC6FD-4054-B249-90EC-20A75F050D9D}" type="pres">
      <dgm:prSet presAssocID="{90BFAA20-FA8A-A947-A972-EF64BF5F0727}" presName="compChildNode" presStyleCnt="0"/>
      <dgm:spPr/>
    </dgm:pt>
    <dgm:pt modelId="{CD25DDCB-8BAE-354C-AFBF-04672437EF09}" type="pres">
      <dgm:prSet presAssocID="{90BFAA20-FA8A-A947-A972-EF64BF5F0727}" presName="theInnerList" presStyleCnt="0"/>
      <dgm:spPr/>
    </dgm:pt>
    <dgm:pt modelId="{40826316-CB3F-564A-98BD-709FCC9DD3CF}" type="pres">
      <dgm:prSet presAssocID="{FE604F26-C46D-6345-BC8B-4BAFF64DF0D9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51DE62-C5B6-0942-AC9A-E2B1FD371E8C}" type="pres">
      <dgm:prSet presAssocID="{90BFAA20-FA8A-A947-A972-EF64BF5F0727}" presName="aSpace" presStyleCnt="0"/>
      <dgm:spPr/>
    </dgm:pt>
    <dgm:pt modelId="{FFC16F92-1B72-2443-9F63-7FF91F07742C}" type="pres">
      <dgm:prSet presAssocID="{D063D1D8-EB71-6B4D-B580-A60E4BC58DEE}" presName="compNode" presStyleCnt="0"/>
      <dgm:spPr/>
    </dgm:pt>
    <dgm:pt modelId="{A789C053-C12E-B343-9E6E-525C0B1C7D93}" type="pres">
      <dgm:prSet presAssocID="{D063D1D8-EB71-6B4D-B580-A60E4BC58DEE}" presName="aNode" presStyleLbl="bgShp" presStyleIdx="3" presStyleCnt="6"/>
      <dgm:spPr/>
      <dgm:t>
        <a:bodyPr/>
        <a:lstStyle/>
        <a:p>
          <a:endParaRPr lang="en-US"/>
        </a:p>
      </dgm:t>
    </dgm:pt>
    <dgm:pt modelId="{39587A1A-D398-A34F-85EE-921A75D874E9}" type="pres">
      <dgm:prSet presAssocID="{D063D1D8-EB71-6B4D-B580-A60E4BC58DEE}" presName="textNode" presStyleLbl="bgShp" presStyleIdx="3" presStyleCnt="6"/>
      <dgm:spPr/>
      <dgm:t>
        <a:bodyPr/>
        <a:lstStyle/>
        <a:p>
          <a:endParaRPr lang="en-US"/>
        </a:p>
      </dgm:t>
    </dgm:pt>
    <dgm:pt modelId="{FD66D147-AA5F-0B43-868E-BEFD9960EC59}" type="pres">
      <dgm:prSet presAssocID="{D063D1D8-EB71-6B4D-B580-A60E4BC58DEE}" presName="compChildNode" presStyleCnt="0"/>
      <dgm:spPr/>
    </dgm:pt>
    <dgm:pt modelId="{328DB7B7-7D7E-F540-87D1-B1A4884A2234}" type="pres">
      <dgm:prSet presAssocID="{D063D1D8-EB71-6B4D-B580-A60E4BC58DEE}" presName="theInnerList" presStyleCnt="0"/>
      <dgm:spPr/>
    </dgm:pt>
    <dgm:pt modelId="{AEC5D290-8AE2-4C4F-9EF4-7F529AB0C09B}" type="pres">
      <dgm:prSet presAssocID="{618D20EB-9938-0349-9CB5-4CC61F8FAB67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89888-4CCE-A640-8562-2847D6D519C6}" type="pres">
      <dgm:prSet presAssocID="{D063D1D8-EB71-6B4D-B580-A60E4BC58DEE}" presName="aSpace" presStyleCnt="0"/>
      <dgm:spPr/>
    </dgm:pt>
    <dgm:pt modelId="{82CB2475-6434-7B48-B33E-9C97A8AD4CD0}" type="pres">
      <dgm:prSet presAssocID="{2FF34E56-11F3-E94B-BCFE-B96DC6BA8003}" presName="compNode" presStyleCnt="0"/>
      <dgm:spPr/>
    </dgm:pt>
    <dgm:pt modelId="{8CB42299-8766-2E4F-8E9F-5E20C457CC13}" type="pres">
      <dgm:prSet presAssocID="{2FF34E56-11F3-E94B-BCFE-B96DC6BA8003}" presName="aNode" presStyleLbl="bgShp" presStyleIdx="4" presStyleCnt="6"/>
      <dgm:spPr/>
      <dgm:t>
        <a:bodyPr/>
        <a:lstStyle/>
        <a:p>
          <a:endParaRPr lang="en-US"/>
        </a:p>
      </dgm:t>
    </dgm:pt>
    <dgm:pt modelId="{38C2FEA6-AA43-2C4F-B78C-8D83F6ECC775}" type="pres">
      <dgm:prSet presAssocID="{2FF34E56-11F3-E94B-BCFE-B96DC6BA8003}" presName="textNode" presStyleLbl="bgShp" presStyleIdx="4" presStyleCnt="6"/>
      <dgm:spPr/>
      <dgm:t>
        <a:bodyPr/>
        <a:lstStyle/>
        <a:p>
          <a:endParaRPr lang="en-US"/>
        </a:p>
      </dgm:t>
    </dgm:pt>
    <dgm:pt modelId="{47CB1663-8074-3B43-9DC7-5A921D027781}" type="pres">
      <dgm:prSet presAssocID="{2FF34E56-11F3-E94B-BCFE-B96DC6BA8003}" presName="compChildNode" presStyleCnt="0"/>
      <dgm:spPr/>
    </dgm:pt>
    <dgm:pt modelId="{4D169021-64C2-2D46-BDC2-21920F988AAF}" type="pres">
      <dgm:prSet presAssocID="{2FF34E56-11F3-E94B-BCFE-B96DC6BA8003}" presName="theInnerList" presStyleCnt="0"/>
      <dgm:spPr/>
    </dgm:pt>
    <dgm:pt modelId="{BD79C514-21B2-A64F-87A6-63E11B22ECCE}" type="pres">
      <dgm:prSet presAssocID="{B6FB88F6-2577-2E40-BDDE-F0E8DAEDDFE4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54259-4B84-574A-A9FA-25046A5D9761}" type="pres">
      <dgm:prSet presAssocID="{2FF34E56-11F3-E94B-BCFE-B96DC6BA8003}" presName="aSpace" presStyleCnt="0"/>
      <dgm:spPr/>
    </dgm:pt>
    <dgm:pt modelId="{9CC1711A-F199-A44C-89C2-035C141C9F33}" type="pres">
      <dgm:prSet presAssocID="{37BAADF0-9503-EE4D-9CCF-FA6D9C680FDC}" presName="compNode" presStyleCnt="0"/>
      <dgm:spPr/>
    </dgm:pt>
    <dgm:pt modelId="{65ECF57C-3D24-0445-BCA8-678CC901BB82}" type="pres">
      <dgm:prSet presAssocID="{37BAADF0-9503-EE4D-9CCF-FA6D9C680FDC}" presName="aNode" presStyleLbl="bgShp" presStyleIdx="5" presStyleCnt="6" custScaleY="99437" custLinFactNeighborX="253" custLinFactNeighborY="-3495"/>
      <dgm:spPr/>
      <dgm:t>
        <a:bodyPr/>
        <a:lstStyle/>
        <a:p>
          <a:endParaRPr lang="en-US"/>
        </a:p>
      </dgm:t>
    </dgm:pt>
    <dgm:pt modelId="{2C58FF36-2CF9-714E-8266-555B3DB133EB}" type="pres">
      <dgm:prSet presAssocID="{37BAADF0-9503-EE4D-9CCF-FA6D9C680FDC}" presName="textNode" presStyleLbl="bgShp" presStyleIdx="5" presStyleCnt="6"/>
      <dgm:spPr/>
      <dgm:t>
        <a:bodyPr/>
        <a:lstStyle/>
        <a:p>
          <a:endParaRPr lang="en-US"/>
        </a:p>
      </dgm:t>
    </dgm:pt>
    <dgm:pt modelId="{610F7B12-CEC0-5C4F-A728-259309A0666B}" type="pres">
      <dgm:prSet presAssocID="{37BAADF0-9503-EE4D-9CCF-FA6D9C680FDC}" presName="compChildNode" presStyleCnt="0"/>
      <dgm:spPr/>
    </dgm:pt>
    <dgm:pt modelId="{842A9919-F6B6-F94E-8E2A-C7FD253CC3F9}" type="pres">
      <dgm:prSet presAssocID="{37BAADF0-9503-EE4D-9CCF-FA6D9C680FDC}" presName="theInnerList" presStyleCnt="0"/>
      <dgm:spPr/>
    </dgm:pt>
    <dgm:pt modelId="{047C9CEA-2EE1-7A4F-98C8-D552F79E5AC3}" type="pres">
      <dgm:prSet presAssocID="{61D760B7-3A7C-D14F-8D22-E48DFF5561A6}" presName="childNode" presStyleLbl="node1" presStyleIdx="5" presStyleCnt="6" custScaleY="102449" custLinFactNeighborY="4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DB4C7D-E7DE-F94A-8CDB-C851A399FA52}" type="presOf" srcId="{37BAADF0-9503-EE4D-9CCF-FA6D9C680FDC}" destId="{65ECF57C-3D24-0445-BCA8-678CC901BB82}" srcOrd="0" destOrd="0" presId="urn:microsoft.com/office/officeart/2005/8/layout/lProcess2"/>
    <dgm:cxn modelId="{6FB89826-C8F9-E243-8C27-3250405DC744}" srcId="{2233943C-85EB-E549-84F5-F1178D45D984}" destId="{3CFB16C7-F1A1-AB4D-B3A6-784B93CF1F9F}" srcOrd="0" destOrd="0" parTransId="{EF21350D-0FEE-0843-8272-CAFA41638ACA}" sibTransId="{3296F68A-D07F-5E41-87BF-F62A281116EB}"/>
    <dgm:cxn modelId="{5B3180AC-F63B-9B4D-A355-F6E935688C3D}" type="presOf" srcId="{618D20EB-9938-0349-9CB5-4CC61F8FAB67}" destId="{AEC5D290-8AE2-4C4F-9EF4-7F529AB0C09B}" srcOrd="0" destOrd="0" presId="urn:microsoft.com/office/officeart/2005/8/layout/lProcess2"/>
    <dgm:cxn modelId="{A7EB8CFE-93B1-C64F-BB0D-E9ABC366D334}" type="presOf" srcId="{2FF34E56-11F3-E94B-BCFE-B96DC6BA8003}" destId="{38C2FEA6-AA43-2C4F-B78C-8D83F6ECC775}" srcOrd="1" destOrd="0" presId="urn:microsoft.com/office/officeart/2005/8/layout/lProcess2"/>
    <dgm:cxn modelId="{C2DF8631-7F8D-7943-B67A-002B8E1A0A0A}" srcId="{90BFAA20-FA8A-A947-A972-EF64BF5F0727}" destId="{FE604F26-C46D-6345-BC8B-4BAFF64DF0D9}" srcOrd="0" destOrd="0" parTransId="{2FA5BDD6-0961-6240-914F-779A3260BFB2}" sibTransId="{817AA491-91D3-354C-82A7-7E1D7B0F4066}"/>
    <dgm:cxn modelId="{A9451A6E-3960-4C40-9013-31770C930E98}" srcId="{5EA1F2A6-1781-BC4A-9D5C-7F0D5E0905E1}" destId="{90BFAA20-FA8A-A947-A972-EF64BF5F0727}" srcOrd="2" destOrd="0" parTransId="{CA082239-111D-3449-9495-A20FC7C8896D}" sibTransId="{6C315E25-2804-FC49-A3F3-5CB782B5756F}"/>
    <dgm:cxn modelId="{5B6F22A8-951C-F142-8903-908E35762DA6}" srcId="{5EA1F2A6-1781-BC4A-9D5C-7F0D5E0905E1}" destId="{37BAADF0-9503-EE4D-9CCF-FA6D9C680FDC}" srcOrd="5" destOrd="0" parTransId="{155D14AA-2FEA-A34B-A8CC-509CD33F4B6B}" sibTransId="{90C72488-3C2F-694A-A095-76ED64A265A9}"/>
    <dgm:cxn modelId="{BAE2B48D-C502-B84F-BBBD-307299B10EAA}" type="presOf" srcId="{B6EB07FE-4601-AE40-8A01-41AA65BCD763}" destId="{A97C2670-1B8E-8A43-B5AE-A706A3A30BDF}" srcOrd="0" destOrd="0" presId="urn:microsoft.com/office/officeart/2005/8/layout/lProcess2"/>
    <dgm:cxn modelId="{B01DC53A-FFDC-4F4D-BCAD-BE6F134A84A9}" type="presOf" srcId="{D063D1D8-EB71-6B4D-B580-A60E4BC58DEE}" destId="{A789C053-C12E-B343-9E6E-525C0B1C7D93}" srcOrd="0" destOrd="0" presId="urn:microsoft.com/office/officeart/2005/8/layout/lProcess2"/>
    <dgm:cxn modelId="{B060E1D6-FB47-0740-92D7-003B49DA0A20}" srcId="{D063D1D8-EB71-6B4D-B580-A60E4BC58DEE}" destId="{618D20EB-9938-0349-9CB5-4CC61F8FAB67}" srcOrd="0" destOrd="0" parTransId="{9C78F46D-1942-E349-B1B6-0DC38CFB4A41}" sibTransId="{DE05D523-91D0-2A4B-910A-442AD5CC4FA7}"/>
    <dgm:cxn modelId="{5D7DC284-2674-EE49-8659-3C19ACEF3748}" type="presOf" srcId="{5EA1F2A6-1781-BC4A-9D5C-7F0D5E0905E1}" destId="{201F3E38-5C04-E24C-B299-54FBB6B63371}" srcOrd="0" destOrd="0" presId="urn:microsoft.com/office/officeart/2005/8/layout/lProcess2"/>
    <dgm:cxn modelId="{A787E871-653B-E34B-B09D-F53C9DA9A29B}" srcId="{5EA1F2A6-1781-BC4A-9D5C-7F0D5E0905E1}" destId="{B6EB07FE-4601-AE40-8A01-41AA65BCD763}" srcOrd="1" destOrd="0" parTransId="{69CC2139-DEA7-EE46-81D7-5DB67D5E39E7}" sibTransId="{489FFC04-D38A-9D44-AE4B-A5335C87F90F}"/>
    <dgm:cxn modelId="{8C62DB86-595A-F74F-BF6D-7F6E3C04D4C4}" type="presOf" srcId="{90BFAA20-FA8A-A947-A972-EF64BF5F0727}" destId="{17021462-AECC-D141-A63E-589BB7590A74}" srcOrd="0" destOrd="0" presId="urn:microsoft.com/office/officeart/2005/8/layout/lProcess2"/>
    <dgm:cxn modelId="{F929DFAF-7F87-604F-864E-71E84774C5A5}" type="presOf" srcId="{2233943C-85EB-E549-84F5-F1178D45D984}" destId="{5352CA9D-A368-5D4A-A000-F40D9F38C8A3}" srcOrd="1" destOrd="0" presId="urn:microsoft.com/office/officeart/2005/8/layout/lProcess2"/>
    <dgm:cxn modelId="{E4F8B3D2-0F27-AC4A-9C90-B8D626906C8B}" type="presOf" srcId="{D063D1D8-EB71-6B4D-B580-A60E4BC58DEE}" destId="{39587A1A-D398-A34F-85EE-921A75D874E9}" srcOrd="1" destOrd="0" presId="urn:microsoft.com/office/officeart/2005/8/layout/lProcess2"/>
    <dgm:cxn modelId="{5E6929BA-CF4D-F04B-ABE1-C004EB7F7476}" type="presOf" srcId="{90BFAA20-FA8A-A947-A972-EF64BF5F0727}" destId="{C9B8B681-C96C-F444-A4D1-A4CBAD93A8BF}" srcOrd="1" destOrd="0" presId="urn:microsoft.com/office/officeart/2005/8/layout/lProcess2"/>
    <dgm:cxn modelId="{B077EB09-E279-754E-B8B1-8AE64B038CDB}" type="presOf" srcId="{E892C5B4-F6B5-7744-A217-FB623B22E6BA}" destId="{833B2643-DB7E-BB48-A8ED-B9AEF701A3A3}" srcOrd="0" destOrd="0" presId="urn:microsoft.com/office/officeart/2005/8/layout/lProcess2"/>
    <dgm:cxn modelId="{B2CF6360-F359-6F49-8A4C-9AA1D194BE0B}" type="presOf" srcId="{FE604F26-C46D-6345-BC8B-4BAFF64DF0D9}" destId="{40826316-CB3F-564A-98BD-709FCC9DD3CF}" srcOrd="0" destOrd="0" presId="urn:microsoft.com/office/officeart/2005/8/layout/lProcess2"/>
    <dgm:cxn modelId="{BF03B74F-6930-B248-AE53-E8BF21D6EACC}" type="presOf" srcId="{61D760B7-3A7C-D14F-8D22-E48DFF5561A6}" destId="{047C9CEA-2EE1-7A4F-98C8-D552F79E5AC3}" srcOrd="0" destOrd="0" presId="urn:microsoft.com/office/officeart/2005/8/layout/lProcess2"/>
    <dgm:cxn modelId="{EF923A3E-9BA7-3345-9EA8-5EB91A452668}" type="presOf" srcId="{3CFB16C7-F1A1-AB4D-B3A6-784B93CF1F9F}" destId="{E9C94403-7D26-7942-B9B9-B42E9C12AD31}" srcOrd="0" destOrd="0" presId="urn:microsoft.com/office/officeart/2005/8/layout/lProcess2"/>
    <dgm:cxn modelId="{AA2A8FE6-EE41-6648-B12F-FCC808C1711A}" type="presOf" srcId="{B6EB07FE-4601-AE40-8A01-41AA65BCD763}" destId="{AFFB477E-BDA1-9C49-867F-DDE3F53734AB}" srcOrd="1" destOrd="0" presId="urn:microsoft.com/office/officeart/2005/8/layout/lProcess2"/>
    <dgm:cxn modelId="{20B4448D-C960-334E-8536-61778AA95D5B}" srcId="{5EA1F2A6-1781-BC4A-9D5C-7F0D5E0905E1}" destId="{2233943C-85EB-E549-84F5-F1178D45D984}" srcOrd="0" destOrd="0" parTransId="{D6E4C8CC-6B44-7040-9F1F-1D69AC4FF175}" sibTransId="{0F05FC55-FA45-1D48-B6A3-6D130B60751C}"/>
    <dgm:cxn modelId="{5347EDD5-0262-D842-881D-047C7F0540CC}" type="presOf" srcId="{2233943C-85EB-E549-84F5-F1178D45D984}" destId="{51AAAE2B-5180-4649-A3D6-A4FEF8556D1F}" srcOrd="0" destOrd="0" presId="urn:microsoft.com/office/officeart/2005/8/layout/lProcess2"/>
    <dgm:cxn modelId="{46EB4905-9B16-F64E-90F7-4E03B95FCE02}" type="presOf" srcId="{2FF34E56-11F3-E94B-BCFE-B96DC6BA8003}" destId="{8CB42299-8766-2E4F-8E9F-5E20C457CC13}" srcOrd="0" destOrd="0" presId="urn:microsoft.com/office/officeart/2005/8/layout/lProcess2"/>
    <dgm:cxn modelId="{BF98388D-7AB7-3546-9B7A-3CBE1023825B}" srcId="{5EA1F2A6-1781-BC4A-9D5C-7F0D5E0905E1}" destId="{D063D1D8-EB71-6B4D-B580-A60E4BC58DEE}" srcOrd="3" destOrd="0" parTransId="{11C9A03B-4229-D141-86CC-D37B5476CECF}" sibTransId="{A5E36A3D-0782-E047-97E8-10E3348AE062}"/>
    <dgm:cxn modelId="{84CF5B78-2ED9-CC47-A12E-58868C1BF7EB}" type="presOf" srcId="{37BAADF0-9503-EE4D-9CCF-FA6D9C680FDC}" destId="{2C58FF36-2CF9-714E-8266-555B3DB133EB}" srcOrd="1" destOrd="0" presId="urn:microsoft.com/office/officeart/2005/8/layout/lProcess2"/>
    <dgm:cxn modelId="{CC7C3703-E986-3044-99CA-B1E5A8D73971}" srcId="{5EA1F2A6-1781-BC4A-9D5C-7F0D5E0905E1}" destId="{2FF34E56-11F3-E94B-BCFE-B96DC6BA8003}" srcOrd="4" destOrd="0" parTransId="{82D74985-C208-174E-8A59-B671B51CC02B}" sibTransId="{AE3AF1C5-2A96-914C-ABB5-B2B844E7BF50}"/>
    <dgm:cxn modelId="{488DADBB-8553-0546-B1E4-5EBD7F3D044E}" srcId="{2FF34E56-11F3-E94B-BCFE-B96DC6BA8003}" destId="{B6FB88F6-2577-2E40-BDDE-F0E8DAEDDFE4}" srcOrd="0" destOrd="0" parTransId="{FE5A0099-1040-FB45-BDEB-0F24BE56A923}" sibTransId="{7FD8C1FA-63BE-4E41-B7E7-53E29D8B6077}"/>
    <dgm:cxn modelId="{FF7EAB43-361C-BC42-BD26-89248ADDD22F}" type="presOf" srcId="{B6FB88F6-2577-2E40-BDDE-F0E8DAEDDFE4}" destId="{BD79C514-21B2-A64F-87A6-63E11B22ECCE}" srcOrd="0" destOrd="0" presId="urn:microsoft.com/office/officeart/2005/8/layout/lProcess2"/>
    <dgm:cxn modelId="{7852E18E-6661-2343-B2FB-469EA54AAE0A}" srcId="{37BAADF0-9503-EE4D-9CCF-FA6D9C680FDC}" destId="{61D760B7-3A7C-D14F-8D22-E48DFF5561A6}" srcOrd="0" destOrd="0" parTransId="{89DBA8E1-CAF6-4041-A6D2-083F7C5588B4}" sibTransId="{00C87EE5-EE36-C945-83DE-E18BEF465461}"/>
    <dgm:cxn modelId="{4410A4C4-4E6A-A941-B942-ACCD52D1AE48}" srcId="{B6EB07FE-4601-AE40-8A01-41AA65BCD763}" destId="{E892C5B4-F6B5-7744-A217-FB623B22E6BA}" srcOrd="0" destOrd="0" parTransId="{D7254A5E-564C-E44E-B7DD-D8E5E27C273F}" sibTransId="{DD98F879-D7A3-9741-B11A-266AFD45E9EC}"/>
    <dgm:cxn modelId="{702A6945-D34D-8F4D-9EF7-8958410596D9}" type="presParOf" srcId="{201F3E38-5C04-E24C-B299-54FBB6B63371}" destId="{86DC15DC-7800-5747-8260-A584970BFD18}" srcOrd="0" destOrd="0" presId="urn:microsoft.com/office/officeart/2005/8/layout/lProcess2"/>
    <dgm:cxn modelId="{818712CA-A1A6-FF4E-8783-7B828646484D}" type="presParOf" srcId="{86DC15DC-7800-5747-8260-A584970BFD18}" destId="{51AAAE2B-5180-4649-A3D6-A4FEF8556D1F}" srcOrd="0" destOrd="0" presId="urn:microsoft.com/office/officeart/2005/8/layout/lProcess2"/>
    <dgm:cxn modelId="{1CBF0C76-847E-524A-9B2A-B770DF1CE0D6}" type="presParOf" srcId="{86DC15DC-7800-5747-8260-A584970BFD18}" destId="{5352CA9D-A368-5D4A-A000-F40D9F38C8A3}" srcOrd="1" destOrd="0" presId="urn:microsoft.com/office/officeart/2005/8/layout/lProcess2"/>
    <dgm:cxn modelId="{59EA077E-C96C-0445-BC89-947ED7C73A44}" type="presParOf" srcId="{86DC15DC-7800-5747-8260-A584970BFD18}" destId="{D830C45F-90CE-7542-B1B4-68D8F369F922}" srcOrd="2" destOrd="0" presId="urn:microsoft.com/office/officeart/2005/8/layout/lProcess2"/>
    <dgm:cxn modelId="{1ED34A5C-B69E-204C-AA1C-C61D998B3A90}" type="presParOf" srcId="{D830C45F-90CE-7542-B1B4-68D8F369F922}" destId="{75B0403A-B151-FC4C-A7BC-18EF33FC9655}" srcOrd="0" destOrd="0" presId="urn:microsoft.com/office/officeart/2005/8/layout/lProcess2"/>
    <dgm:cxn modelId="{B6084B6B-3845-1843-9641-1A98702D49B2}" type="presParOf" srcId="{75B0403A-B151-FC4C-A7BC-18EF33FC9655}" destId="{E9C94403-7D26-7942-B9B9-B42E9C12AD31}" srcOrd="0" destOrd="0" presId="urn:microsoft.com/office/officeart/2005/8/layout/lProcess2"/>
    <dgm:cxn modelId="{FC9AA613-02E0-3446-A718-53C88F03FD45}" type="presParOf" srcId="{201F3E38-5C04-E24C-B299-54FBB6B63371}" destId="{B16AF53E-DE82-184F-8E71-28D7E5078D8E}" srcOrd="1" destOrd="0" presId="urn:microsoft.com/office/officeart/2005/8/layout/lProcess2"/>
    <dgm:cxn modelId="{2BFEA757-2BF8-6049-800F-4402CDEDB2A2}" type="presParOf" srcId="{201F3E38-5C04-E24C-B299-54FBB6B63371}" destId="{37B9A17D-3765-5A4A-9000-A1C7094F130C}" srcOrd="2" destOrd="0" presId="urn:microsoft.com/office/officeart/2005/8/layout/lProcess2"/>
    <dgm:cxn modelId="{B7ECF98B-26D8-F746-AA1A-DA089D0FC492}" type="presParOf" srcId="{37B9A17D-3765-5A4A-9000-A1C7094F130C}" destId="{A97C2670-1B8E-8A43-B5AE-A706A3A30BDF}" srcOrd="0" destOrd="0" presId="urn:microsoft.com/office/officeart/2005/8/layout/lProcess2"/>
    <dgm:cxn modelId="{F64464E3-7F20-D445-AC0E-BF428E682B71}" type="presParOf" srcId="{37B9A17D-3765-5A4A-9000-A1C7094F130C}" destId="{AFFB477E-BDA1-9C49-867F-DDE3F53734AB}" srcOrd="1" destOrd="0" presId="urn:microsoft.com/office/officeart/2005/8/layout/lProcess2"/>
    <dgm:cxn modelId="{9AEE9DB1-9CDE-B849-AE2F-3EF2DABB28D7}" type="presParOf" srcId="{37B9A17D-3765-5A4A-9000-A1C7094F130C}" destId="{CD1F8BE3-ADE1-FB40-A533-0B8CBCF148D0}" srcOrd="2" destOrd="0" presId="urn:microsoft.com/office/officeart/2005/8/layout/lProcess2"/>
    <dgm:cxn modelId="{CFBA734D-DACE-3349-B71F-D6AE8FDA3475}" type="presParOf" srcId="{CD1F8BE3-ADE1-FB40-A533-0B8CBCF148D0}" destId="{89422872-3F1D-2641-80CF-C39ADC2BDDF8}" srcOrd="0" destOrd="0" presId="urn:microsoft.com/office/officeart/2005/8/layout/lProcess2"/>
    <dgm:cxn modelId="{D149B14A-AD02-B04F-B2C2-59EDCAD47282}" type="presParOf" srcId="{89422872-3F1D-2641-80CF-C39ADC2BDDF8}" destId="{833B2643-DB7E-BB48-A8ED-B9AEF701A3A3}" srcOrd="0" destOrd="0" presId="urn:microsoft.com/office/officeart/2005/8/layout/lProcess2"/>
    <dgm:cxn modelId="{8642CB67-F481-A044-B0FC-1788057D6C47}" type="presParOf" srcId="{201F3E38-5C04-E24C-B299-54FBB6B63371}" destId="{86B33729-54D2-574F-8F11-D8E24E47FA0B}" srcOrd="3" destOrd="0" presId="urn:microsoft.com/office/officeart/2005/8/layout/lProcess2"/>
    <dgm:cxn modelId="{FBDDE26C-E3B5-9E4E-B2BF-870831E367F4}" type="presParOf" srcId="{201F3E38-5C04-E24C-B299-54FBB6B63371}" destId="{81DCCA13-8065-174C-BD44-FAE8CB027A60}" srcOrd="4" destOrd="0" presId="urn:microsoft.com/office/officeart/2005/8/layout/lProcess2"/>
    <dgm:cxn modelId="{DB9679DA-05E5-FB49-8200-6A540CD75281}" type="presParOf" srcId="{81DCCA13-8065-174C-BD44-FAE8CB027A60}" destId="{17021462-AECC-D141-A63E-589BB7590A74}" srcOrd="0" destOrd="0" presId="urn:microsoft.com/office/officeart/2005/8/layout/lProcess2"/>
    <dgm:cxn modelId="{EE3CAA64-BA5C-E446-AC0E-6907B3566AFD}" type="presParOf" srcId="{81DCCA13-8065-174C-BD44-FAE8CB027A60}" destId="{C9B8B681-C96C-F444-A4D1-A4CBAD93A8BF}" srcOrd="1" destOrd="0" presId="urn:microsoft.com/office/officeart/2005/8/layout/lProcess2"/>
    <dgm:cxn modelId="{4174ADFE-D4DA-0E40-AA55-306D0D6243EB}" type="presParOf" srcId="{81DCCA13-8065-174C-BD44-FAE8CB027A60}" destId="{09BDC6FD-4054-B249-90EC-20A75F050D9D}" srcOrd="2" destOrd="0" presId="urn:microsoft.com/office/officeart/2005/8/layout/lProcess2"/>
    <dgm:cxn modelId="{F7A57CA4-47E7-2649-A272-A8A5DD020AB7}" type="presParOf" srcId="{09BDC6FD-4054-B249-90EC-20A75F050D9D}" destId="{CD25DDCB-8BAE-354C-AFBF-04672437EF09}" srcOrd="0" destOrd="0" presId="urn:microsoft.com/office/officeart/2005/8/layout/lProcess2"/>
    <dgm:cxn modelId="{07397D6F-D0F8-6B4C-AC3D-0E9F7766276C}" type="presParOf" srcId="{CD25DDCB-8BAE-354C-AFBF-04672437EF09}" destId="{40826316-CB3F-564A-98BD-709FCC9DD3CF}" srcOrd="0" destOrd="0" presId="urn:microsoft.com/office/officeart/2005/8/layout/lProcess2"/>
    <dgm:cxn modelId="{F55D2A01-F910-5D4B-8DA6-22B03E5A743F}" type="presParOf" srcId="{201F3E38-5C04-E24C-B299-54FBB6B63371}" destId="{5451DE62-C5B6-0942-AC9A-E2B1FD371E8C}" srcOrd="5" destOrd="0" presId="urn:microsoft.com/office/officeart/2005/8/layout/lProcess2"/>
    <dgm:cxn modelId="{DDACC1EE-8694-3742-8C2A-5B2B42F4E98B}" type="presParOf" srcId="{201F3E38-5C04-E24C-B299-54FBB6B63371}" destId="{FFC16F92-1B72-2443-9F63-7FF91F07742C}" srcOrd="6" destOrd="0" presId="urn:microsoft.com/office/officeart/2005/8/layout/lProcess2"/>
    <dgm:cxn modelId="{D0C6FD00-7A75-6049-9F1A-F486DC81AFC3}" type="presParOf" srcId="{FFC16F92-1B72-2443-9F63-7FF91F07742C}" destId="{A789C053-C12E-B343-9E6E-525C0B1C7D93}" srcOrd="0" destOrd="0" presId="urn:microsoft.com/office/officeart/2005/8/layout/lProcess2"/>
    <dgm:cxn modelId="{F6E2FBF1-55DA-6747-A5B7-C9BB45E72FE6}" type="presParOf" srcId="{FFC16F92-1B72-2443-9F63-7FF91F07742C}" destId="{39587A1A-D398-A34F-85EE-921A75D874E9}" srcOrd="1" destOrd="0" presId="urn:microsoft.com/office/officeart/2005/8/layout/lProcess2"/>
    <dgm:cxn modelId="{DC0F093E-5029-EC49-86E1-972C5DE436DF}" type="presParOf" srcId="{FFC16F92-1B72-2443-9F63-7FF91F07742C}" destId="{FD66D147-AA5F-0B43-868E-BEFD9960EC59}" srcOrd="2" destOrd="0" presId="urn:microsoft.com/office/officeart/2005/8/layout/lProcess2"/>
    <dgm:cxn modelId="{6EC21EDA-35A0-0446-8F8D-9DE46F2DFD30}" type="presParOf" srcId="{FD66D147-AA5F-0B43-868E-BEFD9960EC59}" destId="{328DB7B7-7D7E-F540-87D1-B1A4884A2234}" srcOrd="0" destOrd="0" presId="urn:microsoft.com/office/officeart/2005/8/layout/lProcess2"/>
    <dgm:cxn modelId="{A1F24F63-8BC3-324A-97B0-DFD1DB2A7231}" type="presParOf" srcId="{328DB7B7-7D7E-F540-87D1-B1A4884A2234}" destId="{AEC5D290-8AE2-4C4F-9EF4-7F529AB0C09B}" srcOrd="0" destOrd="0" presId="urn:microsoft.com/office/officeart/2005/8/layout/lProcess2"/>
    <dgm:cxn modelId="{60D5BBA8-EBED-D04C-9F65-8BF73186F640}" type="presParOf" srcId="{201F3E38-5C04-E24C-B299-54FBB6B63371}" destId="{BD089888-4CCE-A640-8562-2847D6D519C6}" srcOrd="7" destOrd="0" presId="urn:microsoft.com/office/officeart/2005/8/layout/lProcess2"/>
    <dgm:cxn modelId="{2CF28CE2-DF1D-EB44-B042-BFC176CCE995}" type="presParOf" srcId="{201F3E38-5C04-E24C-B299-54FBB6B63371}" destId="{82CB2475-6434-7B48-B33E-9C97A8AD4CD0}" srcOrd="8" destOrd="0" presId="urn:microsoft.com/office/officeart/2005/8/layout/lProcess2"/>
    <dgm:cxn modelId="{FEC40E36-9214-8B4B-BEC9-4BFCCC812AA4}" type="presParOf" srcId="{82CB2475-6434-7B48-B33E-9C97A8AD4CD0}" destId="{8CB42299-8766-2E4F-8E9F-5E20C457CC13}" srcOrd="0" destOrd="0" presId="urn:microsoft.com/office/officeart/2005/8/layout/lProcess2"/>
    <dgm:cxn modelId="{80F97545-DA1A-CE44-BBCF-ED7F2A9A380E}" type="presParOf" srcId="{82CB2475-6434-7B48-B33E-9C97A8AD4CD0}" destId="{38C2FEA6-AA43-2C4F-B78C-8D83F6ECC775}" srcOrd="1" destOrd="0" presId="urn:microsoft.com/office/officeart/2005/8/layout/lProcess2"/>
    <dgm:cxn modelId="{92DC30BE-BBC2-5245-BB62-5F6E7D15DD51}" type="presParOf" srcId="{82CB2475-6434-7B48-B33E-9C97A8AD4CD0}" destId="{47CB1663-8074-3B43-9DC7-5A921D027781}" srcOrd="2" destOrd="0" presId="urn:microsoft.com/office/officeart/2005/8/layout/lProcess2"/>
    <dgm:cxn modelId="{80A9C049-7F07-5646-AC42-FEBD647CEDCB}" type="presParOf" srcId="{47CB1663-8074-3B43-9DC7-5A921D027781}" destId="{4D169021-64C2-2D46-BDC2-21920F988AAF}" srcOrd="0" destOrd="0" presId="urn:microsoft.com/office/officeart/2005/8/layout/lProcess2"/>
    <dgm:cxn modelId="{8F77385C-19EF-424D-895C-69536340CBBE}" type="presParOf" srcId="{4D169021-64C2-2D46-BDC2-21920F988AAF}" destId="{BD79C514-21B2-A64F-87A6-63E11B22ECCE}" srcOrd="0" destOrd="0" presId="urn:microsoft.com/office/officeart/2005/8/layout/lProcess2"/>
    <dgm:cxn modelId="{F25DB914-4BE7-8A4A-AD9C-10F17D17884A}" type="presParOf" srcId="{201F3E38-5C04-E24C-B299-54FBB6B63371}" destId="{01854259-4B84-574A-A9FA-25046A5D9761}" srcOrd="9" destOrd="0" presId="urn:microsoft.com/office/officeart/2005/8/layout/lProcess2"/>
    <dgm:cxn modelId="{C62EE4EC-0D16-8049-AFB2-88FBAD9B1B07}" type="presParOf" srcId="{201F3E38-5C04-E24C-B299-54FBB6B63371}" destId="{9CC1711A-F199-A44C-89C2-035C141C9F33}" srcOrd="10" destOrd="0" presId="urn:microsoft.com/office/officeart/2005/8/layout/lProcess2"/>
    <dgm:cxn modelId="{375537A2-891D-D847-BC71-A0144A355885}" type="presParOf" srcId="{9CC1711A-F199-A44C-89C2-035C141C9F33}" destId="{65ECF57C-3D24-0445-BCA8-678CC901BB82}" srcOrd="0" destOrd="0" presId="urn:microsoft.com/office/officeart/2005/8/layout/lProcess2"/>
    <dgm:cxn modelId="{D6AB0F52-FC7D-C04B-9E7C-115E6AE927CA}" type="presParOf" srcId="{9CC1711A-F199-A44C-89C2-035C141C9F33}" destId="{2C58FF36-2CF9-714E-8266-555B3DB133EB}" srcOrd="1" destOrd="0" presId="urn:microsoft.com/office/officeart/2005/8/layout/lProcess2"/>
    <dgm:cxn modelId="{199E7383-5D83-074F-9572-23C3BC7C3201}" type="presParOf" srcId="{9CC1711A-F199-A44C-89C2-035C141C9F33}" destId="{610F7B12-CEC0-5C4F-A728-259309A0666B}" srcOrd="2" destOrd="0" presId="urn:microsoft.com/office/officeart/2005/8/layout/lProcess2"/>
    <dgm:cxn modelId="{AF38E445-D224-5442-9FE9-47943406A910}" type="presParOf" srcId="{610F7B12-CEC0-5C4F-A728-259309A0666B}" destId="{842A9919-F6B6-F94E-8E2A-C7FD253CC3F9}" srcOrd="0" destOrd="0" presId="urn:microsoft.com/office/officeart/2005/8/layout/lProcess2"/>
    <dgm:cxn modelId="{6094ABD7-C2A4-184E-8D43-B754A4AE5F69}" type="presParOf" srcId="{842A9919-F6B6-F94E-8E2A-C7FD253CC3F9}" destId="{047C9CEA-2EE1-7A4F-98C8-D552F79E5A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888152-9E35-44D4-9271-B2EB93F5001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9C9ED5-9FC8-4467-8610-0526C44C77B8}">
      <dgm:prSet phldrT="[Text]" custT="1"/>
      <dgm:spPr/>
      <dgm:t>
        <a:bodyPr/>
        <a:lstStyle/>
        <a:p>
          <a:r>
            <a:rPr lang="en-US" sz="1050" b="1" dirty="0" smtClean="0">
              <a:solidFill>
                <a:srgbClr val="FF0000"/>
              </a:solidFill>
            </a:rPr>
            <a:t>Copy/Clone</a:t>
          </a:r>
          <a:endParaRPr lang="en-US" sz="1050" b="1" dirty="0">
            <a:solidFill>
              <a:srgbClr val="FF0000"/>
            </a:solidFill>
          </a:endParaRPr>
        </a:p>
      </dgm:t>
    </dgm:pt>
    <dgm:pt modelId="{560B3097-5E47-4C02-A23F-129DCA4701F3}" type="parTrans" cxnId="{7C2EF5AD-170F-471B-B136-439903C66957}">
      <dgm:prSet/>
      <dgm:spPr/>
      <dgm:t>
        <a:bodyPr/>
        <a:lstStyle/>
        <a:p>
          <a:endParaRPr lang="en-US"/>
        </a:p>
      </dgm:t>
    </dgm:pt>
    <dgm:pt modelId="{C32033B7-7846-4739-815C-1BB25E0F782D}" type="sibTrans" cxnId="{7C2EF5AD-170F-471B-B136-439903C66957}">
      <dgm:prSet/>
      <dgm:spPr/>
      <dgm:t>
        <a:bodyPr/>
        <a:lstStyle/>
        <a:p>
          <a:endParaRPr lang="en-US"/>
        </a:p>
      </dgm:t>
    </dgm:pt>
    <dgm:pt modelId="{59A7180B-D3E3-43DB-9F68-D9DA6EA95823}" type="pres">
      <dgm:prSet presAssocID="{78888152-9E35-44D4-9271-B2EB93F5001F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7007A9F-5266-492E-A573-26F5037F2D31}" type="pres">
      <dgm:prSet presAssocID="{079C9ED5-9FC8-4467-8610-0526C44C77B8}" presName="Accent1" presStyleCnt="0"/>
      <dgm:spPr/>
    </dgm:pt>
    <dgm:pt modelId="{C62B815E-7A43-4752-B88E-8E2017910D83}" type="pres">
      <dgm:prSet presAssocID="{079C9ED5-9FC8-4467-8610-0526C44C77B8}" presName="Accent" presStyleLbl="node1" presStyleIdx="0" presStyleCnt="1" custScaleX="29783" custScaleY="25721" custLinFactNeighborX="-1110" custLinFactNeighborY="-6438"/>
      <dgm:spPr/>
    </dgm:pt>
    <dgm:pt modelId="{1E1B858C-CCDD-4306-B82A-B52EAC26DA6E}" type="pres">
      <dgm:prSet presAssocID="{079C9ED5-9FC8-4467-8610-0526C44C77B8}" presName="Parent1" presStyleLbl="revTx" presStyleIdx="0" presStyleCnt="1" custScaleX="50187" custScaleY="85421" custLinFactNeighborX="-1990" custLinFactNeighborY="-2311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32C03D-644C-45B7-A241-A8A00F1C860F}" type="presOf" srcId="{079C9ED5-9FC8-4467-8610-0526C44C77B8}" destId="{1E1B858C-CCDD-4306-B82A-B52EAC26DA6E}" srcOrd="0" destOrd="0" presId="urn:microsoft.com/office/officeart/2009/layout/CircleArrowProcess"/>
    <dgm:cxn modelId="{7C2EF5AD-170F-471B-B136-439903C66957}" srcId="{78888152-9E35-44D4-9271-B2EB93F5001F}" destId="{079C9ED5-9FC8-4467-8610-0526C44C77B8}" srcOrd="0" destOrd="0" parTransId="{560B3097-5E47-4C02-A23F-129DCA4701F3}" sibTransId="{C32033B7-7846-4739-815C-1BB25E0F782D}"/>
    <dgm:cxn modelId="{38D278C5-9C7D-4699-95E5-40C8EDEF970D}" type="presOf" srcId="{78888152-9E35-44D4-9271-B2EB93F5001F}" destId="{59A7180B-D3E3-43DB-9F68-D9DA6EA95823}" srcOrd="0" destOrd="0" presId="urn:microsoft.com/office/officeart/2009/layout/CircleArrowProcess"/>
    <dgm:cxn modelId="{02FEC9FC-B91F-4950-9961-4A929CF8FE38}" type="presParOf" srcId="{59A7180B-D3E3-43DB-9F68-D9DA6EA95823}" destId="{47007A9F-5266-492E-A573-26F5037F2D31}" srcOrd="0" destOrd="0" presId="urn:microsoft.com/office/officeart/2009/layout/CircleArrowProcess"/>
    <dgm:cxn modelId="{235483F2-B901-4399-94A2-88F69BDBEABA}" type="presParOf" srcId="{47007A9F-5266-492E-A573-26F5037F2D31}" destId="{C62B815E-7A43-4752-B88E-8E2017910D83}" srcOrd="0" destOrd="0" presId="urn:microsoft.com/office/officeart/2009/layout/CircleArrowProcess"/>
    <dgm:cxn modelId="{0EF42ED4-59CA-4D25-B60F-9BEC0E473932}" type="presParOf" srcId="{59A7180B-D3E3-43DB-9F68-D9DA6EA95823}" destId="{1E1B858C-CCDD-4306-B82A-B52EAC26DA6E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A372A-3670-47E8-9911-1C452DD9E8F4}">
      <dsp:nvSpPr>
        <dsp:cNvPr id="0" name=""/>
        <dsp:cNvSpPr/>
      </dsp:nvSpPr>
      <dsp:spPr>
        <a:xfrm>
          <a:off x="-3581920" y="-550494"/>
          <a:ext cx="4270140" cy="4270140"/>
        </a:xfrm>
        <a:prstGeom prst="blockArc">
          <a:avLst>
            <a:gd name="adj1" fmla="val 18900000"/>
            <a:gd name="adj2" fmla="val 2700000"/>
            <a:gd name="adj3" fmla="val 50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3E330E-7BE7-4932-A0DF-D3EE2D271FE5}">
      <dsp:nvSpPr>
        <dsp:cNvPr id="0" name=""/>
        <dsp:cNvSpPr/>
      </dsp:nvSpPr>
      <dsp:spPr>
        <a:xfrm>
          <a:off x="301848" y="198008"/>
          <a:ext cx="4585237" cy="396270"/>
        </a:xfrm>
        <a:prstGeom prst="rect">
          <a:avLst/>
        </a:prstGeom>
        <a:solidFill>
          <a:srgbClr val="349A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4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Focus of Continuous Delivery at Cisco</a:t>
          </a:r>
          <a:endParaRPr lang="en-US" sz="1400" kern="1200" dirty="0"/>
        </a:p>
      </dsp:txBody>
      <dsp:txXfrm>
        <a:off x="301848" y="198008"/>
        <a:ext cx="4585237" cy="396270"/>
      </dsp:txXfrm>
    </dsp:sp>
    <dsp:sp modelId="{E704C087-4CD3-404C-AB55-589B985CDE8A}">
      <dsp:nvSpPr>
        <dsp:cNvPr id="0" name=""/>
        <dsp:cNvSpPr/>
      </dsp:nvSpPr>
      <dsp:spPr>
        <a:xfrm>
          <a:off x="54179" y="148474"/>
          <a:ext cx="495338" cy="495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314C9-D21F-420B-AD97-13A1E0B8B571}">
      <dsp:nvSpPr>
        <dsp:cNvPr id="0" name=""/>
        <dsp:cNvSpPr/>
      </dsp:nvSpPr>
      <dsp:spPr>
        <a:xfrm>
          <a:off x="585804" y="792224"/>
          <a:ext cx="4301281" cy="396270"/>
        </a:xfrm>
        <a:prstGeom prst="rect">
          <a:avLst/>
        </a:prstGeom>
        <a:solidFill>
          <a:srgbClr val="349A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4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Our approach and implementation</a:t>
          </a:r>
          <a:endParaRPr lang="en-US" sz="1400" kern="1200" dirty="0"/>
        </a:p>
      </dsp:txBody>
      <dsp:txXfrm>
        <a:off x="585804" y="792224"/>
        <a:ext cx="4301281" cy="396270"/>
      </dsp:txXfrm>
    </dsp:sp>
    <dsp:sp modelId="{2BE35A32-E4C4-432F-960A-E57D02DF093A}">
      <dsp:nvSpPr>
        <dsp:cNvPr id="0" name=""/>
        <dsp:cNvSpPr/>
      </dsp:nvSpPr>
      <dsp:spPr>
        <a:xfrm>
          <a:off x="338135" y="742690"/>
          <a:ext cx="495338" cy="495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871BC-CAE1-408A-90B1-049B715DE937}">
      <dsp:nvSpPr>
        <dsp:cNvPr id="0" name=""/>
        <dsp:cNvSpPr/>
      </dsp:nvSpPr>
      <dsp:spPr>
        <a:xfrm>
          <a:off x="672956" y="1386440"/>
          <a:ext cx="4214130" cy="396270"/>
        </a:xfrm>
        <a:prstGeom prst="rect">
          <a:avLst/>
        </a:prstGeom>
        <a:solidFill>
          <a:srgbClr val="349A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4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What results did we see</a:t>
          </a:r>
          <a:endParaRPr lang="en-US" sz="1400" kern="1200" dirty="0"/>
        </a:p>
      </dsp:txBody>
      <dsp:txXfrm>
        <a:off x="672956" y="1386440"/>
        <a:ext cx="4214130" cy="396270"/>
      </dsp:txXfrm>
    </dsp:sp>
    <dsp:sp modelId="{7DDE5F66-E8BD-4D2F-8056-42D5EC1A2DD7}">
      <dsp:nvSpPr>
        <dsp:cNvPr id="0" name=""/>
        <dsp:cNvSpPr/>
      </dsp:nvSpPr>
      <dsp:spPr>
        <a:xfrm>
          <a:off x="425287" y="1336906"/>
          <a:ext cx="495338" cy="495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5B010-C387-4A48-A52C-92CDED04CC4E}">
      <dsp:nvSpPr>
        <dsp:cNvPr id="0" name=""/>
        <dsp:cNvSpPr/>
      </dsp:nvSpPr>
      <dsp:spPr>
        <a:xfrm>
          <a:off x="585804" y="1980656"/>
          <a:ext cx="4301281" cy="396270"/>
        </a:xfrm>
        <a:prstGeom prst="rect">
          <a:avLst/>
        </a:prstGeom>
        <a:solidFill>
          <a:srgbClr val="349A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4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 need help in these areas</a:t>
          </a:r>
          <a:endParaRPr lang="en-US" sz="1400" kern="1200" dirty="0"/>
        </a:p>
      </dsp:txBody>
      <dsp:txXfrm>
        <a:off x="585804" y="1980656"/>
        <a:ext cx="4301281" cy="396270"/>
      </dsp:txXfrm>
    </dsp:sp>
    <dsp:sp modelId="{2F4B7EB2-A4C0-49B5-89BB-21BDA7872A47}">
      <dsp:nvSpPr>
        <dsp:cNvPr id="0" name=""/>
        <dsp:cNvSpPr/>
      </dsp:nvSpPr>
      <dsp:spPr>
        <a:xfrm>
          <a:off x="338135" y="1931122"/>
          <a:ext cx="495338" cy="495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45558A-F0B7-4B60-99AE-FBA3640B5F4E}">
      <dsp:nvSpPr>
        <dsp:cNvPr id="0" name=""/>
        <dsp:cNvSpPr/>
      </dsp:nvSpPr>
      <dsp:spPr>
        <a:xfrm>
          <a:off x="301848" y="2574872"/>
          <a:ext cx="4585237" cy="396270"/>
        </a:xfrm>
        <a:prstGeom prst="rect">
          <a:avLst/>
        </a:prstGeom>
        <a:solidFill>
          <a:srgbClr val="349A9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540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‘</a:t>
          </a:r>
          <a:r>
            <a:rPr lang="en-US" sz="1400" kern="1200" dirty="0" err="1" smtClean="0"/>
            <a:t>Stickies</a:t>
          </a:r>
          <a:r>
            <a:rPr lang="en-US" sz="1400" kern="1200" dirty="0" smtClean="0"/>
            <a:t>’ for a successful CD transformation</a:t>
          </a:r>
          <a:endParaRPr lang="en-US" sz="1400" kern="1200" dirty="0"/>
        </a:p>
      </dsp:txBody>
      <dsp:txXfrm>
        <a:off x="301848" y="2574872"/>
        <a:ext cx="4585237" cy="396270"/>
      </dsp:txXfrm>
    </dsp:sp>
    <dsp:sp modelId="{A9C5D8FE-C7B9-4AAF-964A-9D95579DCD83}">
      <dsp:nvSpPr>
        <dsp:cNvPr id="0" name=""/>
        <dsp:cNvSpPr/>
      </dsp:nvSpPr>
      <dsp:spPr>
        <a:xfrm>
          <a:off x="54179" y="2525338"/>
          <a:ext cx="495338" cy="4953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AAE2B-5180-4649-A3D6-A4FEF8556D1F}">
      <dsp:nvSpPr>
        <dsp:cNvPr id="0" name=""/>
        <dsp:cNvSpPr/>
      </dsp:nvSpPr>
      <dsp:spPr>
        <a:xfrm>
          <a:off x="3284" y="0"/>
          <a:ext cx="1297801" cy="3073946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Plan</a:t>
          </a:r>
        </a:p>
      </dsp:txBody>
      <dsp:txXfrm>
        <a:off x="3284" y="0"/>
        <a:ext cx="1297801" cy="922183"/>
      </dsp:txXfrm>
    </dsp:sp>
    <dsp:sp modelId="{E9C94403-7D26-7942-B9B9-B42E9C12AD31}">
      <dsp:nvSpPr>
        <dsp:cNvPr id="0" name=""/>
        <dsp:cNvSpPr/>
      </dsp:nvSpPr>
      <dsp:spPr>
        <a:xfrm>
          <a:off x="133065" y="922183"/>
          <a:ext cx="1038241" cy="199806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6.00%</a:t>
          </a:r>
        </a:p>
      </dsp:txBody>
      <dsp:txXfrm>
        <a:off x="163474" y="952592"/>
        <a:ext cx="977423" cy="1937246"/>
      </dsp:txXfrm>
    </dsp:sp>
    <dsp:sp modelId="{A97C2670-1B8E-8A43-B5AE-A706A3A30BDF}">
      <dsp:nvSpPr>
        <dsp:cNvPr id="0" name=""/>
        <dsp:cNvSpPr/>
      </dsp:nvSpPr>
      <dsp:spPr>
        <a:xfrm>
          <a:off x="1398421" y="0"/>
          <a:ext cx="1297801" cy="3073946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Develop &amp; Build</a:t>
          </a:r>
        </a:p>
      </dsp:txBody>
      <dsp:txXfrm>
        <a:off x="1398421" y="0"/>
        <a:ext cx="1297801" cy="922183"/>
      </dsp:txXfrm>
    </dsp:sp>
    <dsp:sp modelId="{833B2643-DB7E-BB48-A8ED-B9AEF701A3A3}">
      <dsp:nvSpPr>
        <dsp:cNvPr id="0" name=""/>
        <dsp:cNvSpPr/>
      </dsp:nvSpPr>
      <dsp:spPr>
        <a:xfrm>
          <a:off x="1528202" y="922183"/>
          <a:ext cx="1038241" cy="199806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11.25%</a:t>
          </a:r>
        </a:p>
      </dsp:txBody>
      <dsp:txXfrm>
        <a:off x="1558611" y="952592"/>
        <a:ext cx="977423" cy="1937246"/>
      </dsp:txXfrm>
    </dsp:sp>
    <dsp:sp modelId="{17021462-AECC-D141-A63E-589BB7590A74}">
      <dsp:nvSpPr>
        <dsp:cNvPr id="0" name=""/>
        <dsp:cNvSpPr/>
      </dsp:nvSpPr>
      <dsp:spPr>
        <a:xfrm>
          <a:off x="2793559" y="0"/>
          <a:ext cx="1297801" cy="3073946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Regression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</a:t>
          </a:r>
        </a:p>
      </dsp:txBody>
      <dsp:txXfrm>
        <a:off x="2793559" y="0"/>
        <a:ext cx="1297801" cy="922183"/>
      </dsp:txXfrm>
    </dsp:sp>
    <dsp:sp modelId="{40826316-CB3F-564A-98BD-709FCC9DD3CF}">
      <dsp:nvSpPr>
        <dsp:cNvPr id="0" name=""/>
        <dsp:cNvSpPr/>
      </dsp:nvSpPr>
      <dsp:spPr>
        <a:xfrm>
          <a:off x="2923339" y="922183"/>
          <a:ext cx="1038241" cy="199806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7.50%</a:t>
          </a:r>
        </a:p>
      </dsp:txBody>
      <dsp:txXfrm>
        <a:off x="2953748" y="952592"/>
        <a:ext cx="977423" cy="1937246"/>
      </dsp:txXfrm>
    </dsp:sp>
    <dsp:sp modelId="{A789C053-C12E-B343-9E6E-525C0B1C7D93}">
      <dsp:nvSpPr>
        <dsp:cNvPr id="0" name=""/>
        <dsp:cNvSpPr/>
      </dsp:nvSpPr>
      <dsp:spPr>
        <a:xfrm>
          <a:off x="4188696" y="0"/>
          <a:ext cx="1297801" cy="3073946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Progression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Test</a:t>
          </a:r>
          <a:endParaRPr lang="en-US" sz="1700" kern="1200" dirty="0"/>
        </a:p>
      </dsp:txBody>
      <dsp:txXfrm>
        <a:off x="4188696" y="0"/>
        <a:ext cx="1297801" cy="922183"/>
      </dsp:txXfrm>
    </dsp:sp>
    <dsp:sp modelId="{AEC5D290-8AE2-4C4F-9EF4-7F529AB0C09B}">
      <dsp:nvSpPr>
        <dsp:cNvPr id="0" name=""/>
        <dsp:cNvSpPr/>
      </dsp:nvSpPr>
      <dsp:spPr>
        <a:xfrm>
          <a:off x="4318476" y="922183"/>
          <a:ext cx="1038241" cy="199806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4.75%</a:t>
          </a:r>
        </a:p>
      </dsp:txBody>
      <dsp:txXfrm>
        <a:off x="4348885" y="952592"/>
        <a:ext cx="977423" cy="1937246"/>
      </dsp:txXfrm>
    </dsp:sp>
    <dsp:sp modelId="{8CB42299-8766-2E4F-8E9F-5E20C457CC13}">
      <dsp:nvSpPr>
        <dsp:cNvPr id="0" name=""/>
        <dsp:cNvSpPr/>
      </dsp:nvSpPr>
      <dsp:spPr>
        <a:xfrm>
          <a:off x="5583833" y="0"/>
          <a:ext cx="1297801" cy="3073946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</a:t>
          </a:r>
          <a:endParaRPr lang="en-US" sz="1700" kern="1200" dirty="0"/>
        </a:p>
      </dsp:txBody>
      <dsp:txXfrm>
        <a:off x="5583833" y="0"/>
        <a:ext cx="1297801" cy="922183"/>
      </dsp:txXfrm>
    </dsp:sp>
    <dsp:sp modelId="{BD79C514-21B2-A64F-87A6-63E11B22ECCE}">
      <dsp:nvSpPr>
        <dsp:cNvPr id="0" name=""/>
        <dsp:cNvSpPr/>
      </dsp:nvSpPr>
      <dsp:spPr>
        <a:xfrm>
          <a:off x="5713613" y="922183"/>
          <a:ext cx="1038241" cy="1998064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2.50%</a:t>
          </a:r>
          <a:endParaRPr lang="en-US" sz="2000" kern="1200" dirty="0"/>
        </a:p>
      </dsp:txBody>
      <dsp:txXfrm>
        <a:off x="5744022" y="952592"/>
        <a:ext cx="977423" cy="1937246"/>
      </dsp:txXfrm>
    </dsp:sp>
    <dsp:sp modelId="{65ECF57C-3D24-0445-BCA8-678CC901BB82}">
      <dsp:nvSpPr>
        <dsp:cNvPr id="0" name=""/>
        <dsp:cNvSpPr/>
      </dsp:nvSpPr>
      <dsp:spPr>
        <a:xfrm>
          <a:off x="6982253" y="0"/>
          <a:ext cx="1297801" cy="3056639"/>
        </a:xfrm>
        <a:prstGeom prst="roundRect">
          <a:avLst>
            <a:gd name="adj" fmla="val 10000"/>
          </a:avLst>
        </a:prstGeom>
        <a:solidFill>
          <a:schemeClr val="bg2">
            <a:lumMod val="95000"/>
          </a:schemeClr>
        </a:solidFill>
        <a:ln>
          <a:solidFill>
            <a:srgbClr val="C0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Total Savings</a:t>
          </a:r>
          <a:endParaRPr lang="en-US" sz="1700" kern="1200" dirty="0"/>
        </a:p>
      </dsp:txBody>
      <dsp:txXfrm>
        <a:off x="6982253" y="0"/>
        <a:ext cx="1297801" cy="916991"/>
      </dsp:txXfrm>
    </dsp:sp>
    <dsp:sp modelId="{047C9CEA-2EE1-7A4F-98C8-D552F79E5AC3}">
      <dsp:nvSpPr>
        <dsp:cNvPr id="0" name=""/>
        <dsp:cNvSpPr/>
      </dsp:nvSpPr>
      <dsp:spPr>
        <a:xfrm>
          <a:off x="7108750" y="931574"/>
          <a:ext cx="1038241" cy="1997021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32.00%</a:t>
          </a:r>
          <a:endParaRPr lang="en-US" sz="2000" kern="1200" dirty="0"/>
        </a:p>
      </dsp:txBody>
      <dsp:txXfrm>
        <a:off x="7139159" y="961983"/>
        <a:ext cx="977423" cy="1936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815E-7A43-4752-B88E-8E2017910D83}">
      <dsp:nvSpPr>
        <dsp:cNvPr id="0" name=""/>
        <dsp:cNvSpPr/>
      </dsp:nvSpPr>
      <dsp:spPr>
        <a:xfrm>
          <a:off x="2438440" y="1296681"/>
          <a:ext cx="1134550" cy="980031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B858C-CCDD-4306-B82A-B52EAC26DA6E}">
      <dsp:nvSpPr>
        <dsp:cNvPr id="0" name=""/>
        <dsp:cNvSpPr/>
      </dsp:nvSpPr>
      <dsp:spPr>
        <a:xfrm>
          <a:off x="2471683" y="1338034"/>
          <a:ext cx="1066812" cy="907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rgbClr val="FF0000"/>
              </a:solidFill>
            </a:rPr>
            <a:t>Copy/Clone</a:t>
          </a:r>
          <a:endParaRPr lang="en-US" sz="1050" b="1" kern="1200" dirty="0">
            <a:solidFill>
              <a:srgbClr val="FF0000"/>
            </a:solidFill>
          </a:endParaRPr>
        </a:p>
      </dsp:txBody>
      <dsp:txXfrm>
        <a:off x="2471683" y="1338034"/>
        <a:ext cx="1066812" cy="907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00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fontAlgn="base">
              <a:buFont typeface="Arial"/>
              <a:buChar char="•"/>
            </a:pPr>
            <a:endParaRPr lang="en-US" sz="1000" baseline="0" dirty="0" smtClean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27902-BB9E-49AD-85A2-0D4D7F866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4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0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20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2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9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/>
              <a:buChar char="•"/>
            </a:pPr>
            <a:endParaRPr lang="en-US" sz="12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0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0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0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spd="med"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0"/>
            <a:ext cx="9150431" cy="5148643"/>
          </a:xfrm>
          <a:prstGeom prst="rect">
            <a:avLst/>
          </a:prstGeom>
        </p:spPr>
      </p:pic>
      <p:pic>
        <p:nvPicPr>
          <p:cNvPr id="17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320675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8551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63904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68859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 userDrawn="1"/>
        </p:nvSpPr>
        <p:spPr>
          <a:xfrm>
            <a:off x="626132" y="2300040"/>
            <a:ext cx="2467342" cy="646331"/>
          </a:xfrm>
          <a:prstGeom prst="rect">
            <a:avLst/>
          </a:prstGeom>
          <a:noFill/>
        </p:spPr>
        <p:txBody>
          <a:bodyPr wrap="none" lIns="91328" tIns="45664" rIns="91328" bIns="45664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6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6286242" y="2851201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696559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5798084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7425276" y="284018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6553371" y="284018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5566236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5874045" y="2072778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6176435" y="1863420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6484244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7093060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7400872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7703257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8011068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328" tIns="45664" rIns="91328" bIns="45664"/>
          <a:lstStyle/>
          <a:p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15798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62" y="4894571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1" tIns="41059" rIns="82121" bIns="41059" anchor="b">
            <a:spAutoFit/>
          </a:bodyPr>
          <a:lstStyle/>
          <a:p>
            <a:pPr algn="r" defTabSz="814354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CiscoSans ExtraLight" pitchFamily="34" charset="0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50065" y="4891493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1" tIns="41059" rIns="82121" bIns="41059" anchor="b">
            <a:spAutoFit/>
          </a:bodyPr>
          <a:lstStyle/>
          <a:p>
            <a:pPr algn="r" defTabSz="81435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CiscoSans ExtraLight" pitchFamily="34" charset="0"/>
              </a:rPr>
              <a:pPr algn="r" defTabSz="81435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CiscoSans ExtraLight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4895872"/>
            <a:ext cx="32919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1" tIns="41059" rIns="82121" bIns="41059" anchor="b" anchorCtr="0">
            <a:spAutoFit/>
          </a:bodyPr>
          <a:lstStyle/>
          <a:p>
            <a:pPr defTabSz="814354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CiscoSans ExtraLight" pitchFamily="34" charset="0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CiscoSans Extra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567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Blank_gradient only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8" tIns="30798" rIns="61598" bIns="30798" anchor="b">
            <a:spAutoFit/>
          </a:bodyPr>
          <a:lstStyle/>
          <a:p>
            <a:pPr algn="r" defTabSz="610846">
              <a:lnSpc>
                <a:spcPct val="100000"/>
              </a:lnSpc>
            </a:pPr>
            <a:r>
              <a:rPr lang="en-US" sz="6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5598" y="4742895"/>
            <a:ext cx="215771" cy="1545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8" tIns="30798" rIns="61598" bIns="30798" anchor="b">
            <a:spAutoFit/>
          </a:bodyPr>
          <a:lstStyle/>
          <a:p>
            <a:pPr algn="r" defTabSz="610846">
              <a:lnSpc>
                <a:spcPct val="100000"/>
              </a:lnSpc>
            </a:pPr>
            <a:fld id="{DFCF27A5-1A5B-48D3-A060-2758FFBB1ADD}" type="slidenum">
              <a:rPr lang="en-US" sz="6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610846">
                <a:lnSpc>
                  <a:spcPct val="100000"/>
                </a:lnSpc>
              </a:pPr>
              <a:t>‹#›</a:t>
            </a:fld>
            <a:endParaRPr lang="en-US" sz="6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4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8" tIns="30798" rIns="61598" bIns="30798" anchor="b" anchorCtr="0">
            <a:spAutoFit/>
          </a:bodyPr>
          <a:lstStyle/>
          <a:p>
            <a:pPr algn="l" defTabSz="610846">
              <a:lnSpc>
                <a:spcPct val="100000"/>
              </a:lnSpc>
            </a:pPr>
            <a:r>
              <a:rPr lang="en-US" sz="6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6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6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7" r:id="rId3"/>
    <p:sldLayoutId id="2147483876" r:id="rId4"/>
    <p:sldLayoutId id="2147483878" r:id="rId5"/>
    <p:sldLayoutId id="2147483881" r:id="rId6"/>
    <p:sldLayoutId id="2147483880" r:id="rId7"/>
    <p:sldLayoutId id="2147483905" r:id="rId8"/>
    <p:sldLayoutId id="2147483906" r:id="rId9"/>
    <p:sldLayoutId id="2147483879" r:id="rId10"/>
    <p:sldLayoutId id="2147483883" r:id="rId11"/>
    <p:sldLayoutId id="2147483886" r:id="rId12"/>
    <p:sldLayoutId id="2147483887" r:id="rId13"/>
    <p:sldLayoutId id="2147483884" r:id="rId14"/>
    <p:sldLayoutId id="2147483885" r:id="rId15"/>
    <p:sldLayoutId id="2147483907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917" r:id="rId22"/>
    <p:sldLayoutId id="2147483918" r:id="rId23"/>
    <p:sldLayoutId id="2147483895" r:id="rId24"/>
    <p:sldLayoutId id="2147483871" r:id="rId25"/>
    <p:sldLayoutId id="2147483898" r:id="rId26"/>
    <p:sldLayoutId id="2147483908" r:id="rId27"/>
    <p:sldLayoutId id="2147483909" r:id="rId28"/>
    <p:sldLayoutId id="2147483910" r:id="rId29"/>
    <p:sldLayoutId id="2147483911" r:id="rId30"/>
    <p:sldLayoutId id="2147483914" r:id="rId31"/>
    <p:sldLayoutId id="2147483896" r:id="rId32"/>
    <p:sldLayoutId id="2147483912" r:id="rId33"/>
    <p:sldLayoutId id="2147483913" r:id="rId34"/>
    <p:sldLayoutId id="2147483897" r:id="rId35"/>
    <p:sldLayoutId id="2147483920" r:id="rId36"/>
    <p:sldLayoutId id="2147483923" r:id="rId37"/>
    <p:sldLayoutId id="2147483928" r:id="rId38"/>
    <p:sldLayoutId id="2147483931" r:id="rId39"/>
    <p:sldLayoutId id="2147483934" r:id="rId40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5" Type="http://schemas.openxmlformats.org/officeDocument/2006/relationships/hyperlink" Target="http://www.google.com/url?sa=i&amp;rct=j&amp;q=&amp;esrc=s&amp;frm=1&amp;source=images&amp;cd=&amp;cad=rja&amp;docid=OKALv8OdjwN-gM&amp;tbnid=6U_QH_XiEpTfJM:&amp;ved=0CAUQjRw&amp;url=http://itsallaboutruby.blogspot.com/2011/01/improving-performance-of-your-rhodes.html&amp;ei=4DVLUoGSBfKkyAGyloGQBQ&amp;bvm=bv.53371865,d.aWc&amp;psig=AFQjCNFR1Vr4HBvdn4DLEZRatJRsvsK5hA&amp;ust=1380746940186768" TargetMode="Externa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Large-scale, Enterprise-wide Delivery Transformation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kern="0" dirty="0" smtClean="0">
                <a:solidFill>
                  <a:schemeClr val="accent3">
                    <a:lumMod val="75000"/>
                  </a:schemeClr>
                </a:solidFill>
              </a:rPr>
              <a:t>Continuous Delivery at Cisco IT</a:t>
            </a:r>
            <a:endParaRPr lang="en-US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70" y="339634"/>
            <a:ext cx="1081815" cy="160741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53" y="339634"/>
            <a:ext cx="1136452" cy="1607413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5520" y="4049486"/>
            <a:ext cx="4453479" cy="8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6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"/>
            <a:ext cx="9144000" cy="524107"/>
          </a:xfrm>
          <a:prstGeom prst="rect">
            <a:avLst/>
          </a:prstGeom>
        </p:spPr>
        <p:txBody>
          <a:bodyPr vert="horz" lIns="91172" tIns="45586" rIns="91172" bIns="45586" rtlCol="0" anchor="ctr" anchorCtr="0">
            <a:noAutofit/>
          </a:bodyPr>
          <a:lstStyle>
            <a:lvl1pPr algn="l" defTabSz="91193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300" b="0" kern="1200" spc="0" baseline="0" dirty="0">
                <a:solidFill>
                  <a:srgbClr val="00A2BF"/>
                </a:solidFill>
                <a:latin typeface="+mj-lt"/>
                <a:ea typeface="+mj-ea"/>
                <a:cs typeface="CiscoSans"/>
              </a:defRPr>
            </a:lvl1pPr>
          </a:lstStyle>
          <a:p>
            <a:pPr fontAlgn="base">
              <a:spcAft>
                <a:spcPct val="0"/>
              </a:spcAft>
            </a:pPr>
            <a:endParaRPr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766" y="69797"/>
            <a:ext cx="8345488" cy="731837"/>
          </a:xfrm>
        </p:spPr>
        <p:txBody>
          <a:bodyPr/>
          <a:lstStyle/>
          <a:p>
            <a:r>
              <a:rPr lang="en-US" dirty="0" smtClean="0"/>
              <a:t>Continuous Delivery Scorecard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21" y="715805"/>
            <a:ext cx="7637203" cy="3902327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669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8390" y="341313"/>
            <a:ext cx="8345488" cy="731837"/>
          </a:xfrm>
        </p:spPr>
        <p:txBody>
          <a:bodyPr/>
          <a:lstStyle/>
          <a:p>
            <a:r>
              <a:rPr lang="en-US" dirty="0" smtClean="0"/>
              <a:t>Methodology adoption </a:t>
            </a:r>
            <a:r>
              <a:rPr lang="en-US" sz="2000" dirty="0" smtClean="0"/>
              <a:t>(Waterfall vs Agile)</a:t>
            </a:r>
            <a:endParaRPr lang="en-US" sz="2000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723709"/>
              </p:ext>
            </p:extLst>
          </p:nvPr>
        </p:nvGraphicFramePr>
        <p:xfrm>
          <a:off x="731519" y="1175657"/>
          <a:ext cx="7428411" cy="3398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95598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020932"/>
              </p:ext>
            </p:extLst>
          </p:nvPr>
        </p:nvGraphicFramePr>
        <p:xfrm>
          <a:off x="474664" y="1279407"/>
          <a:ext cx="8280057" cy="3073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628" y="155039"/>
            <a:ext cx="8638501" cy="731837"/>
          </a:xfrm>
        </p:spPr>
        <p:txBody>
          <a:bodyPr/>
          <a:lstStyle/>
          <a:p>
            <a:r>
              <a:rPr lang="en-US" sz="2800" dirty="0" smtClean="0"/>
              <a:t>Application Delivery Productivity Savings Opportunity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3021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766" y="188907"/>
            <a:ext cx="8345488" cy="731837"/>
          </a:xfrm>
        </p:spPr>
        <p:txBody>
          <a:bodyPr/>
          <a:lstStyle/>
          <a:p>
            <a:r>
              <a:rPr lang="en-US" dirty="0" smtClean="0"/>
              <a:t>We need help in these areas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7476" y="1073723"/>
            <a:ext cx="8723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ERP/Oracle Environment </a:t>
            </a:r>
            <a:r>
              <a:rPr lang="en-US" sz="1600" dirty="0"/>
              <a:t>refresh in 2 days (we have reduced it from 10 days to 6 </a:t>
            </a:r>
            <a:r>
              <a:rPr lang="en-US" sz="1600" dirty="0" smtClean="0"/>
              <a:t>days)</a:t>
            </a: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057" y="1644533"/>
            <a:ext cx="1834042" cy="64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85" y="1644533"/>
            <a:ext cx="1834042" cy="64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7476" y="2987500"/>
            <a:ext cx="782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600" dirty="0"/>
              <a:t>Coexistence of multiple active versions of code </a:t>
            </a:r>
            <a:r>
              <a:rPr lang="en-US" sz="1600" dirty="0" smtClean="0"/>
              <a:t>(FE/BE) in </a:t>
            </a:r>
            <a:r>
              <a:rPr lang="en-US" sz="1600" dirty="0"/>
              <a:t>the same environment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49" y="3805348"/>
            <a:ext cx="1834042" cy="64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841999" y="3498239"/>
            <a:ext cx="1653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 smtClean="0"/>
              <a:t>Team 1 for Release A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867398" y="4307394"/>
            <a:ext cx="311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 smtClean="0"/>
              <a:t>Team 2 for Release B (overlaps with </a:t>
            </a:r>
            <a:r>
              <a:rPr lang="en-US" sz="1200" dirty="0" err="1" smtClean="0"/>
              <a:t>Rel</a:t>
            </a:r>
            <a:r>
              <a:rPr lang="en-US" sz="1200" dirty="0" smtClean="0"/>
              <a:t> A)</a:t>
            </a:r>
            <a:endParaRPr lang="en-US" sz="1200" dirty="0"/>
          </a:p>
        </p:txBody>
      </p:sp>
      <p:cxnSp>
        <p:nvCxnSpPr>
          <p:cNvPr id="7" name="Straight Connector 6"/>
          <p:cNvCxnSpPr>
            <a:stCxn id="10" idx="3"/>
          </p:cNvCxnSpPr>
          <p:nvPr/>
        </p:nvCxnSpPr>
        <p:spPr>
          <a:xfrm flipV="1">
            <a:off x="3904191" y="3682906"/>
            <a:ext cx="1424485" cy="44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3"/>
            <a:endCxn id="23" idx="1"/>
          </p:cNvCxnSpPr>
          <p:nvPr/>
        </p:nvCxnSpPr>
        <p:spPr>
          <a:xfrm>
            <a:off x="3904191" y="4125621"/>
            <a:ext cx="1403976" cy="388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56" y="3401607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67" y="4232331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98317384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5841999" y="3830538"/>
            <a:ext cx="1474535" cy="212762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510464" y="4071374"/>
            <a:ext cx="1474535" cy="212762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6006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766" y="-66887"/>
            <a:ext cx="8345488" cy="731837"/>
          </a:xfrm>
        </p:spPr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Stickies</a:t>
            </a:r>
            <a:r>
              <a:rPr lang="en-US" dirty="0" smtClean="0"/>
              <a:t>’ </a:t>
            </a:r>
            <a:r>
              <a:rPr lang="en-US" sz="2000" dirty="0" smtClean="0"/>
              <a:t> for a successful Continuous Delivery Transformation </a:t>
            </a:r>
            <a:endParaRPr lang="en-US" dirty="0"/>
          </a:p>
        </p:txBody>
      </p:sp>
      <p:grpSp>
        <p:nvGrpSpPr>
          <p:cNvPr id="1024" name="Group 1023"/>
          <p:cNvGrpSpPr/>
          <p:nvPr/>
        </p:nvGrpSpPr>
        <p:grpSpPr>
          <a:xfrm>
            <a:off x="1627220" y="1972966"/>
            <a:ext cx="2388325" cy="1295442"/>
            <a:chOff x="1627220" y="1972966"/>
            <a:chExt cx="2388325" cy="129544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220" y="1972966"/>
              <a:ext cx="2388325" cy="12954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7888" y="2262454"/>
              <a:ext cx="5852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335FFA"/>
                  </a:solidFill>
                </a:rPr>
                <a:t>Tools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67577" y="2477945"/>
              <a:ext cx="162736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Tools for ERP and non-ERP</a:t>
              </a:r>
            </a:p>
            <a:p>
              <a:r>
                <a:rPr lang="en-US" sz="900" dirty="0" smtClean="0"/>
                <a:t>Integrated CD Tool set</a:t>
              </a:r>
            </a:p>
            <a:p>
              <a:r>
                <a:rPr lang="en-US" sz="900" dirty="0" smtClean="0"/>
                <a:t>Connected Collab </a:t>
              </a:r>
              <a:r>
                <a:rPr lang="en-US" sz="900" dirty="0" smtClean="0"/>
                <a:t>tools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073702" y="2494273"/>
              <a:ext cx="2039" cy="4604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Group 1024"/>
          <p:cNvGrpSpPr/>
          <p:nvPr/>
        </p:nvGrpSpPr>
        <p:grpSpPr>
          <a:xfrm>
            <a:off x="89807" y="2539453"/>
            <a:ext cx="2191854" cy="1457911"/>
            <a:chOff x="89807" y="2539453"/>
            <a:chExt cx="2191854" cy="1457911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7" y="2539453"/>
              <a:ext cx="2191854" cy="14579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02156" y="2828006"/>
              <a:ext cx="785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/>
                  </a:solidFill>
                </a:rPr>
                <a:t>Training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04759" y="3049574"/>
              <a:ext cx="0" cy="704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21087" y="3013245"/>
              <a:ext cx="140294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Scrum Master Training</a:t>
              </a:r>
            </a:p>
            <a:p>
              <a:r>
                <a:rPr lang="en-US" sz="900" dirty="0" smtClean="0"/>
                <a:t>Product Owner Training</a:t>
              </a:r>
            </a:p>
            <a:p>
              <a:r>
                <a:rPr lang="en-US" sz="900" dirty="0" err="1" smtClean="0"/>
                <a:t>SAFe</a:t>
              </a:r>
              <a:r>
                <a:rPr lang="en-US" sz="900" dirty="0" smtClean="0"/>
                <a:t> Training</a:t>
              </a:r>
            </a:p>
            <a:p>
              <a:r>
                <a:rPr lang="en-US" sz="900" dirty="0" smtClean="0"/>
                <a:t>Applied Agile Training</a:t>
              </a:r>
            </a:p>
            <a:p>
              <a:r>
                <a:rPr lang="en-US" sz="900" dirty="0" smtClean="0"/>
                <a:t>Hands-on Workshops</a:t>
              </a: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6381165" y="2691878"/>
            <a:ext cx="2391416" cy="2451622"/>
            <a:chOff x="6381165" y="2691878"/>
            <a:chExt cx="2391416" cy="245162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165" y="2691878"/>
              <a:ext cx="2391416" cy="245162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598239" y="3022364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00"/>
                  </a:solidFill>
                </a:rPr>
                <a:t>Process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827229" y="3283323"/>
              <a:ext cx="0" cy="14685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43557" y="3216745"/>
              <a:ext cx="1620957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End to End Process</a:t>
              </a:r>
            </a:p>
            <a:p>
              <a:r>
                <a:rPr lang="en-US" sz="900" dirty="0"/>
                <a:t>Best </a:t>
              </a:r>
              <a:r>
                <a:rPr lang="en-US" sz="900" dirty="0" smtClean="0"/>
                <a:t>Practices (</a:t>
              </a:r>
              <a:r>
                <a:rPr lang="en-US" sz="900" dirty="0" err="1" smtClean="0"/>
                <a:t>CoE</a:t>
              </a:r>
              <a:r>
                <a:rPr lang="en-US" sz="900" dirty="0" smtClean="0"/>
                <a:t>)</a:t>
              </a:r>
            </a:p>
            <a:p>
              <a:r>
                <a:rPr lang="en-US" sz="900" dirty="0"/>
                <a:t>Release </a:t>
              </a:r>
              <a:r>
                <a:rPr lang="en-US" sz="900" dirty="0" smtClean="0"/>
                <a:t>Process</a:t>
              </a:r>
            </a:p>
            <a:p>
              <a:r>
                <a:rPr lang="en-US" sz="900" dirty="0" smtClean="0"/>
                <a:t>Business Engagement</a:t>
              </a:r>
              <a:endParaRPr lang="en-US" sz="900" dirty="0"/>
            </a:p>
            <a:p>
              <a:r>
                <a:rPr lang="en-US" sz="900" dirty="0" smtClean="0"/>
                <a:t>Requirement Process</a:t>
              </a:r>
              <a:endParaRPr lang="en-US" sz="900" dirty="0"/>
            </a:p>
            <a:p>
              <a:r>
                <a:rPr lang="en-US" sz="900" dirty="0" smtClean="0"/>
                <a:t>Dev Processes</a:t>
              </a:r>
            </a:p>
            <a:p>
              <a:r>
                <a:rPr lang="en-US" sz="900" dirty="0" smtClean="0"/>
                <a:t>Test Process</a:t>
              </a:r>
            </a:p>
            <a:p>
              <a:r>
                <a:rPr lang="en-US" sz="900" dirty="0" smtClean="0"/>
                <a:t>Deployment Process</a:t>
              </a:r>
            </a:p>
            <a:p>
              <a:r>
                <a:rPr lang="en-US" sz="900" dirty="0" smtClean="0"/>
                <a:t>Production Support Process</a:t>
              </a:r>
            </a:p>
            <a:p>
              <a:r>
                <a:rPr lang="en-US" sz="900" dirty="0" smtClean="0"/>
                <a:t>Env Support Process</a:t>
              </a:r>
            </a:p>
            <a:p>
              <a:r>
                <a:rPr lang="en-US" sz="900" dirty="0" smtClean="0"/>
                <a:t>Compliance Process</a:t>
              </a:r>
              <a:endParaRPr lang="en-US" sz="9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246560" y="457213"/>
            <a:ext cx="2105429" cy="1649956"/>
            <a:chOff x="6130770" y="457213"/>
            <a:chExt cx="2105429" cy="164995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0770" y="457213"/>
              <a:ext cx="2105429" cy="164995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418517" y="752629"/>
              <a:ext cx="489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5"/>
                  </a:solidFill>
                </a:rPr>
                <a:t>Test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15087" y="981062"/>
              <a:ext cx="139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Test Automation</a:t>
              </a:r>
              <a:endParaRPr lang="en-US" sz="900" dirty="0"/>
            </a:p>
            <a:p>
              <a:r>
                <a:rPr lang="en-US" sz="900" dirty="0" smtClean="0"/>
                <a:t>Risk Based Testing</a:t>
              </a:r>
              <a:endParaRPr lang="en-US" sz="900" dirty="0"/>
            </a:p>
            <a:p>
              <a:r>
                <a:rPr lang="en-US" sz="900" dirty="0" smtClean="0"/>
                <a:t>Test Data Management</a:t>
              </a:r>
            </a:p>
            <a:p>
              <a:r>
                <a:rPr lang="en-US" sz="900" dirty="0" smtClean="0"/>
                <a:t>Performance Test</a:t>
              </a:r>
              <a:endParaRPr lang="en-US" sz="9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640488" y="981062"/>
              <a:ext cx="0" cy="616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743505" y="473533"/>
            <a:ext cx="2595688" cy="1655327"/>
            <a:chOff x="743505" y="473533"/>
            <a:chExt cx="2595688" cy="165532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5" y="473533"/>
              <a:ext cx="2595688" cy="165532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43930" y="804026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Platform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2371" y="987656"/>
              <a:ext cx="183255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Virtualization</a:t>
              </a:r>
            </a:p>
            <a:p>
              <a:r>
                <a:rPr lang="en-US" sz="900" dirty="0" smtClean="0"/>
                <a:t>Expedited full-stack provisioning</a:t>
              </a:r>
            </a:p>
            <a:p>
              <a:r>
                <a:rPr lang="en-US" sz="900" dirty="0"/>
                <a:t>Elastic </a:t>
              </a:r>
              <a:r>
                <a:rPr lang="en-US" sz="900" dirty="0" smtClean="0"/>
                <a:t>infrastructure</a:t>
              </a:r>
            </a:p>
            <a:p>
              <a:r>
                <a:rPr lang="en-US" sz="900" dirty="0" smtClean="0"/>
                <a:t>Faster Env refreshes</a:t>
              </a:r>
            </a:p>
            <a:p>
              <a:r>
                <a:rPr lang="en-US" sz="900" dirty="0" smtClean="0"/>
                <a:t>Simplified Infra Engagement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159438" y="1045034"/>
              <a:ext cx="0" cy="658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6" name="Group 1025"/>
          <p:cNvGrpSpPr/>
          <p:nvPr/>
        </p:nvGrpSpPr>
        <p:grpSpPr>
          <a:xfrm>
            <a:off x="5736600" y="1849184"/>
            <a:ext cx="1394765" cy="1231639"/>
            <a:chOff x="5633186" y="1756905"/>
            <a:chExt cx="1394765" cy="12316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186" y="1756905"/>
              <a:ext cx="1394765" cy="123163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60021" y="2000158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335FFA"/>
                  </a:solidFill>
                </a:rPr>
                <a:t>Compliance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29846" y="2209781"/>
              <a:ext cx="60144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Security</a:t>
              </a:r>
              <a:endParaRPr lang="en-US" sz="900" dirty="0"/>
            </a:p>
            <a:p>
              <a:r>
                <a:rPr lang="en-US" sz="900" dirty="0" smtClean="0"/>
                <a:t>SOX</a:t>
              </a:r>
              <a:endParaRPr lang="en-US" sz="900" dirty="0"/>
            </a:p>
            <a:p>
              <a:r>
                <a:rPr lang="en-US" sz="900" dirty="0" smtClean="0"/>
                <a:t>ISO</a:t>
              </a:r>
              <a:endParaRPr lang="en-US" sz="900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016691" y="2209781"/>
              <a:ext cx="961" cy="4506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0" name="Group 1029"/>
          <p:cNvGrpSpPr/>
          <p:nvPr/>
        </p:nvGrpSpPr>
        <p:grpSpPr>
          <a:xfrm>
            <a:off x="1348047" y="3602717"/>
            <a:ext cx="2563714" cy="1510174"/>
            <a:chOff x="1348047" y="3602717"/>
            <a:chExt cx="2563714" cy="151017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047" y="3602717"/>
              <a:ext cx="2563714" cy="151017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64889" y="3980083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C00000"/>
                  </a:solidFill>
                </a:rPr>
                <a:t>Support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796230" y="4217294"/>
              <a:ext cx="0" cy="5098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843655" y="4151982"/>
              <a:ext cx="1768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P1 support for Platform &amp; Tool </a:t>
              </a:r>
            </a:p>
            <a:p>
              <a:r>
                <a:rPr lang="en-US" sz="900" dirty="0" smtClean="0"/>
                <a:t>Click-to-chat</a:t>
              </a:r>
            </a:p>
            <a:p>
              <a:r>
                <a:rPr lang="en-US" sz="900" dirty="0" smtClean="0"/>
                <a:t>Self-service Portal</a:t>
              </a:r>
            </a:p>
            <a:p>
              <a:r>
                <a:rPr lang="en-US" sz="900" dirty="0" smtClean="0"/>
                <a:t>Client Experience</a:t>
              </a:r>
            </a:p>
          </p:txBody>
        </p:sp>
      </p:grpSp>
      <p:grpSp>
        <p:nvGrpSpPr>
          <p:cNvPr id="1031" name="Group 1030"/>
          <p:cNvGrpSpPr/>
          <p:nvPr/>
        </p:nvGrpSpPr>
        <p:grpSpPr>
          <a:xfrm>
            <a:off x="3778789" y="3381291"/>
            <a:ext cx="2747716" cy="1731599"/>
            <a:chOff x="3778789" y="3381291"/>
            <a:chExt cx="2747716" cy="1731599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789" y="3381291"/>
              <a:ext cx="2747716" cy="173159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26650" y="3602716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7030A0"/>
                  </a:solidFill>
                </a:rPr>
                <a:t>Generic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92132" y="3761989"/>
              <a:ext cx="18197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Transactional vs Content Based</a:t>
              </a:r>
            </a:p>
            <a:p>
              <a:r>
                <a:rPr lang="en-US" sz="900" dirty="0" smtClean="0"/>
                <a:t>X-functional vs standalone</a:t>
              </a:r>
              <a:endParaRPr lang="en-US" sz="900" dirty="0"/>
            </a:p>
            <a:p>
              <a:r>
                <a:rPr lang="en-US" sz="900" dirty="0" smtClean="0"/>
                <a:t>MVP vs WBS/Components</a:t>
              </a:r>
              <a:endParaRPr lang="en-US" sz="900" dirty="0"/>
            </a:p>
            <a:p>
              <a:r>
                <a:rPr lang="en-US" sz="900" dirty="0" smtClean="0"/>
                <a:t>Distributed vs Collocated</a:t>
              </a:r>
            </a:p>
            <a:p>
              <a:r>
                <a:rPr lang="en-US" sz="900" dirty="0" smtClean="0"/>
                <a:t>Definition &amp; Measure of Speed</a:t>
              </a:r>
            </a:p>
            <a:p>
              <a:r>
                <a:rPr lang="en-US" sz="900" dirty="0" smtClean="0"/>
                <a:t>Deployment Frequency</a:t>
              </a:r>
            </a:p>
            <a:p>
              <a:r>
                <a:rPr lang="en-US" sz="900" dirty="0" smtClean="0"/>
                <a:t>Agile Team Workspaces</a:t>
              </a:r>
            </a:p>
            <a:p>
              <a:r>
                <a:rPr lang="en-US" sz="900" dirty="0" smtClean="0"/>
                <a:t>Vendor Readiness &amp; SOWs</a:t>
              </a:r>
              <a:endParaRPr lang="en-US" sz="900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4279939" y="3851793"/>
              <a:ext cx="12297" cy="10467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591518" y="481577"/>
            <a:ext cx="2068833" cy="1919376"/>
            <a:chOff x="3626389" y="604158"/>
            <a:chExt cx="2068833" cy="19193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389" y="604158"/>
              <a:ext cx="2068833" cy="1919376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797465" y="939190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Release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42739" y="1103393"/>
              <a:ext cx="1293944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Go Live windows</a:t>
              </a:r>
            </a:p>
            <a:p>
              <a:r>
                <a:rPr lang="en-US" sz="900" dirty="0" smtClean="0"/>
                <a:t>Simplified Process</a:t>
              </a:r>
            </a:p>
            <a:p>
              <a:r>
                <a:rPr lang="en-US" sz="900" dirty="0" smtClean="0"/>
                <a:t>Release Types</a:t>
              </a:r>
            </a:p>
            <a:p>
              <a:r>
                <a:rPr lang="en-US" sz="900" dirty="0" smtClean="0"/>
                <a:t>Release &amp; Env Model</a:t>
              </a:r>
              <a:endParaRPr lang="en-US" sz="900" dirty="0"/>
            </a:p>
            <a:p>
              <a:r>
                <a:rPr lang="en-US" sz="900" dirty="0" smtClean="0"/>
                <a:t>Freeze process</a:t>
              </a:r>
              <a:endParaRPr lang="en-US" sz="900" dirty="0"/>
            </a:p>
            <a:p>
              <a:r>
                <a:rPr lang="en-US" sz="900" dirty="0" smtClean="0"/>
                <a:t>Early engagement</a:t>
              </a:r>
            </a:p>
            <a:p>
              <a:r>
                <a:rPr lang="en-US" sz="900" dirty="0" smtClean="0"/>
                <a:t>E2E Automation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030545" y="1159198"/>
              <a:ext cx="0" cy="8942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3" name="Group 1032"/>
          <p:cNvGrpSpPr/>
          <p:nvPr/>
        </p:nvGrpSpPr>
        <p:grpSpPr>
          <a:xfrm>
            <a:off x="4195623" y="2059499"/>
            <a:ext cx="1731227" cy="1505934"/>
            <a:chOff x="3944771" y="2210501"/>
            <a:chExt cx="1731227" cy="1505934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771" y="2210501"/>
              <a:ext cx="1731227" cy="150593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4048517" y="2471739"/>
              <a:ext cx="1149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FF0000"/>
                  </a:solidFill>
                </a:rPr>
                <a:t>Development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04430" y="2628440"/>
              <a:ext cx="117852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PLC (Agile/Hybrid)</a:t>
              </a:r>
              <a:endParaRPr lang="en-US" sz="900" dirty="0"/>
            </a:p>
            <a:p>
              <a:r>
                <a:rPr lang="en-US" sz="900" dirty="0" smtClean="0"/>
                <a:t>Estimation</a:t>
              </a:r>
            </a:p>
            <a:p>
              <a:r>
                <a:rPr lang="en-US" sz="900" dirty="0" smtClean="0"/>
                <a:t>Code Merge</a:t>
              </a:r>
              <a:endParaRPr lang="en-US" sz="900" dirty="0"/>
            </a:p>
            <a:p>
              <a:r>
                <a:rPr lang="en-US" sz="900" dirty="0" smtClean="0"/>
                <a:t>Embedded QA</a:t>
              </a:r>
            </a:p>
            <a:p>
              <a:r>
                <a:rPr lang="en-US" sz="900" dirty="0" smtClean="0"/>
                <a:t>Built-in Compliance</a:t>
              </a:r>
              <a:endParaRPr lang="en-US" sz="900" dirty="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92236" y="2677424"/>
              <a:ext cx="0" cy="703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/>
          <p:cNvGrpSpPr/>
          <p:nvPr/>
        </p:nvGrpSpPr>
        <p:grpSpPr>
          <a:xfrm>
            <a:off x="7577515" y="1511726"/>
            <a:ext cx="1642682" cy="1525053"/>
            <a:chOff x="7653718" y="1511726"/>
            <a:chExt cx="1642682" cy="1525053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718" y="1511726"/>
              <a:ext cx="1642682" cy="152505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7773094" y="1726857"/>
              <a:ext cx="81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C00000"/>
                  </a:solidFill>
                </a:rPr>
                <a:t>Program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6210" y="1921654"/>
              <a:ext cx="8899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PMO</a:t>
              </a:r>
              <a:endParaRPr lang="en-US" sz="900" dirty="0"/>
            </a:p>
            <a:p>
              <a:r>
                <a:rPr lang="en-US" sz="900" dirty="0" smtClean="0"/>
                <a:t>Process</a:t>
              </a:r>
              <a:endParaRPr lang="en-US" sz="900" dirty="0"/>
            </a:p>
            <a:p>
              <a:r>
                <a:rPr lang="en-US" sz="900" dirty="0" smtClean="0"/>
                <a:t>Tools</a:t>
              </a:r>
            </a:p>
            <a:p>
              <a:r>
                <a:rPr lang="en-US" sz="900" dirty="0" smtClean="0"/>
                <a:t>Adoption</a:t>
              </a:r>
            </a:p>
            <a:p>
              <a:r>
                <a:rPr lang="en-US" sz="900" dirty="0" smtClean="0"/>
                <a:t>Metrics</a:t>
              </a:r>
            </a:p>
            <a:p>
              <a:r>
                <a:rPr lang="en-US" sz="900" dirty="0" smtClean="0"/>
                <a:t>Ambassadors</a:t>
              </a:r>
              <a:endParaRPr lang="en-US" sz="9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994016" y="1965428"/>
              <a:ext cx="0" cy="847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6710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2552" y="-513205"/>
            <a:ext cx="3968156" cy="338554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CRC update to consistent look and feel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42" y="400050"/>
            <a:ext cx="837253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375978" y="3090540"/>
            <a:ext cx="1658202" cy="1658202"/>
          </a:xfrm>
          <a:custGeom>
            <a:avLst/>
            <a:gdLst/>
            <a:ahLst/>
            <a:cxnLst/>
            <a:rect l="l" t="t" r="r" b="b"/>
            <a:pathLst>
              <a:path w="1658202" h="1658202">
                <a:moveTo>
                  <a:pt x="808298" y="0"/>
                </a:moveTo>
                <a:cubicBezTo>
                  <a:pt x="1254709" y="0"/>
                  <a:pt x="1616596" y="364549"/>
                  <a:pt x="1616596" y="814242"/>
                </a:cubicBezTo>
                <a:cubicBezTo>
                  <a:pt x="1616596" y="976103"/>
                  <a:pt x="1569712" y="1126933"/>
                  <a:pt x="1487524" y="1252841"/>
                </a:cubicBezTo>
                <a:lnTo>
                  <a:pt x="1658202" y="1658202"/>
                </a:lnTo>
                <a:lnTo>
                  <a:pt x="1281462" y="1471774"/>
                </a:lnTo>
                <a:cubicBezTo>
                  <a:pt x="1149503" y="1571001"/>
                  <a:pt x="985565" y="1628484"/>
                  <a:pt x="808298" y="1628484"/>
                </a:cubicBezTo>
                <a:cubicBezTo>
                  <a:pt x="361887" y="1628484"/>
                  <a:pt x="0" y="1263935"/>
                  <a:pt x="0" y="814242"/>
                </a:cubicBezTo>
                <a:cubicBezTo>
                  <a:pt x="0" y="364549"/>
                  <a:pt x="361887" y="0"/>
                  <a:pt x="808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85C03A"/>
              </a:gs>
              <a:gs pos="100000">
                <a:srgbClr val="47B143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243797" tIns="60939" rIns="121877" bIns="60939" numCol="1" anchor="ctr" anchorCtr="0" compatLnSpc="1">
            <a:prstTxWarp prst="textNoShape">
              <a:avLst/>
            </a:prstTxWarp>
          </a:bodyPr>
          <a:lstStyle/>
          <a:p>
            <a:pPr defTabSz="684213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5200" dirty="0">
              <a:solidFill>
                <a:srgbClr val="FFFFFF"/>
              </a:solidFill>
              <a:latin typeface="+mj-lt"/>
              <a:cs typeface="CiscoSans Thin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59099" y="2032622"/>
            <a:ext cx="2698290" cy="2716121"/>
          </a:xfrm>
          <a:custGeom>
            <a:avLst/>
            <a:gdLst/>
            <a:ahLst/>
            <a:cxnLst/>
            <a:rect l="l" t="t" r="r" b="b"/>
            <a:pathLst>
              <a:path w="2698290" h="2716121">
                <a:moveTo>
                  <a:pt x="1349145" y="0"/>
                </a:moveTo>
                <a:cubicBezTo>
                  <a:pt x="2094257" y="0"/>
                  <a:pt x="2698290" y="601372"/>
                  <a:pt x="2698290" y="1343201"/>
                </a:cubicBezTo>
                <a:cubicBezTo>
                  <a:pt x="2698290" y="2085030"/>
                  <a:pt x="2094257" y="2686402"/>
                  <a:pt x="1349145" y="2686402"/>
                </a:cubicBezTo>
                <a:cubicBezTo>
                  <a:pt x="1059442" y="2686402"/>
                  <a:pt x="791066" y="2595493"/>
                  <a:pt x="571841" y="2439893"/>
                </a:cubicBezTo>
                <a:lnTo>
                  <a:pt x="0" y="2716121"/>
                </a:lnTo>
                <a:lnTo>
                  <a:pt x="257157" y="2129804"/>
                </a:lnTo>
                <a:cubicBezTo>
                  <a:pt x="94961" y="1909387"/>
                  <a:pt x="0" y="1637335"/>
                  <a:pt x="0" y="1343201"/>
                </a:cubicBezTo>
                <a:cubicBezTo>
                  <a:pt x="0" y="601372"/>
                  <a:pt x="604033" y="0"/>
                  <a:pt x="1349145" y="0"/>
                </a:cubicBezTo>
                <a:close/>
              </a:path>
            </a:pathLst>
          </a:custGeom>
          <a:gradFill flip="none" rotWithShape="1">
            <a:gsLst>
              <a:gs pos="0">
                <a:srgbClr val="2D5AA3"/>
              </a:gs>
              <a:gs pos="100000">
                <a:srgbClr val="36A4D7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243797" tIns="60939" rIns="121877" bIns="60939" numCol="1" anchor="ctr" anchorCtr="0" compatLnSpc="1">
            <a:prstTxWarp prst="textNoShape">
              <a:avLst/>
            </a:prstTxWarp>
          </a:bodyPr>
          <a:lstStyle/>
          <a:p>
            <a:pPr defTabSz="684213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sz="5200" dirty="0">
              <a:solidFill>
                <a:srgbClr val="FFFFFF"/>
              </a:solidFill>
              <a:latin typeface="+mj-lt"/>
              <a:cs typeface="CiscoSans Thi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70773" y="2575498"/>
            <a:ext cx="877890" cy="1600649"/>
            <a:chOff x="1708151" y="3021012"/>
            <a:chExt cx="1158874" cy="2112964"/>
          </a:xfrm>
        </p:grpSpPr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1708151" y="3021012"/>
              <a:ext cx="1158874" cy="1423988"/>
            </a:xfrm>
            <a:custGeom>
              <a:avLst/>
              <a:gdLst>
                <a:gd name="T0" fmla="*/ 16 w 69"/>
                <a:gd name="T1" fmla="*/ 85 h 85"/>
                <a:gd name="T2" fmla="*/ 24 w 69"/>
                <a:gd name="T3" fmla="*/ 55 h 85"/>
                <a:gd name="T4" fmla="*/ 34 w 69"/>
                <a:gd name="T5" fmla="*/ 42 h 85"/>
                <a:gd name="T6" fmla="*/ 35 w 69"/>
                <a:gd name="T7" fmla="*/ 29 h 85"/>
                <a:gd name="T8" fmla="*/ 22 w 69"/>
                <a:gd name="T9" fmla="*/ 24 h 85"/>
                <a:gd name="T10" fmla="*/ 6 w 69"/>
                <a:gd name="T11" fmla="*/ 28 h 85"/>
                <a:gd name="T12" fmla="*/ 1 w 69"/>
                <a:gd name="T13" fmla="*/ 11 h 85"/>
                <a:gd name="T14" fmla="*/ 3 w 69"/>
                <a:gd name="T15" fmla="*/ 8 h 85"/>
                <a:gd name="T16" fmla="*/ 46 w 69"/>
                <a:gd name="T17" fmla="*/ 5 h 85"/>
                <a:gd name="T18" fmla="*/ 60 w 69"/>
                <a:gd name="T19" fmla="*/ 45 h 85"/>
                <a:gd name="T20" fmla="*/ 50 w 69"/>
                <a:gd name="T21" fmla="*/ 59 h 85"/>
                <a:gd name="T22" fmla="*/ 40 w 69"/>
                <a:gd name="T23" fmla="*/ 81 h 85"/>
                <a:gd name="T24" fmla="*/ 35 w 69"/>
                <a:gd name="T25" fmla="*/ 85 h 85"/>
                <a:gd name="T26" fmla="*/ 16 w 69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85">
                  <a:moveTo>
                    <a:pt x="16" y="85"/>
                  </a:moveTo>
                  <a:cubicBezTo>
                    <a:pt x="14" y="73"/>
                    <a:pt x="18" y="63"/>
                    <a:pt x="24" y="55"/>
                  </a:cubicBezTo>
                  <a:cubicBezTo>
                    <a:pt x="27" y="50"/>
                    <a:pt x="31" y="47"/>
                    <a:pt x="34" y="42"/>
                  </a:cubicBezTo>
                  <a:cubicBezTo>
                    <a:pt x="36" y="38"/>
                    <a:pt x="38" y="33"/>
                    <a:pt x="35" y="29"/>
                  </a:cubicBezTo>
                  <a:cubicBezTo>
                    <a:pt x="32" y="24"/>
                    <a:pt x="27" y="23"/>
                    <a:pt x="22" y="24"/>
                  </a:cubicBezTo>
                  <a:cubicBezTo>
                    <a:pt x="17" y="25"/>
                    <a:pt x="12" y="27"/>
                    <a:pt x="6" y="28"/>
                  </a:cubicBezTo>
                  <a:cubicBezTo>
                    <a:pt x="4" y="23"/>
                    <a:pt x="2" y="17"/>
                    <a:pt x="1" y="11"/>
                  </a:cubicBezTo>
                  <a:cubicBezTo>
                    <a:pt x="0" y="10"/>
                    <a:pt x="2" y="8"/>
                    <a:pt x="3" y="8"/>
                  </a:cubicBezTo>
                  <a:cubicBezTo>
                    <a:pt x="17" y="2"/>
                    <a:pt x="32" y="0"/>
                    <a:pt x="46" y="5"/>
                  </a:cubicBezTo>
                  <a:cubicBezTo>
                    <a:pt x="63" y="11"/>
                    <a:pt x="69" y="29"/>
                    <a:pt x="60" y="45"/>
                  </a:cubicBezTo>
                  <a:cubicBezTo>
                    <a:pt x="57" y="50"/>
                    <a:pt x="54" y="55"/>
                    <a:pt x="50" y="59"/>
                  </a:cubicBezTo>
                  <a:cubicBezTo>
                    <a:pt x="44" y="65"/>
                    <a:pt x="40" y="72"/>
                    <a:pt x="40" y="81"/>
                  </a:cubicBezTo>
                  <a:cubicBezTo>
                    <a:pt x="39" y="84"/>
                    <a:pt x="38" y="85"/>
                    <a:pt x="35" y="85"/>
                  </a:cubicBezTo>
                  <a:cubicBezTo>
                    <a:pt x="29" y="85"/>
                    <a:pt x="23" y="85"/>
                    <a:pt x="16" y="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892300" y="4579938"/>
              <a:ext cx="538162" cy="554038"/>
            </a:xfrm>
            <a:custGeom>
              <a:avLst/>
              <a:gdLst>
                <a:gd name="T0" fmla="*/ 32 w 32"/>
                <a:gd name="T1" fmla="*/ 17 h 33"/>
                <a:gd name="T2" fmla="*/ 16 w 32"/>
                <a:gd name="T3" fmla="*/ 33 h 33"/>
                <a:gd name="T4" fmla="*/ 0 w 32"/>
                <a:gd name="T5" fmla="*/ 16 h 33"/>
                <a:gd name="T6" fmla="*/ 16 w 32"/>
                <a:gd name="T7" fmla="*/ 0 h 33"/>
                <a:gd name="T8" fmla="*/ 32 w 32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2" y="17"/>
                  </a:moveTo>
                  <a:cubicBezTo>
                    <a:pt x="32" y="26"/>
                    <a:pt x="25" y="33"/>
                    <a:pt x="16" y="33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26" y="0"/>
                    <a:pt x="32" y="7"/>
                    <a:pt x="32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692289" y="3349340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n w="34925">
                  <a:solidFill>
                    <a:schemeClr val="bg1"/>
                  </a:solidFill>
                </a:ln>
                <a:solidFill>
                  <a:schemeClr val="bg1"/>
                </a:solidFill>
                <a:latin typeface="Rockwell" panose="02060603020205020403" pitchFamily="18" charset="0"/>
              </a:rPr>
              <a:t>A</a:t>
            </a:r>
            <a:endParaRPr lang="en-US" sz="6000" dirty="0">
              <a:ln w="34925">
                <a:solidFill>
                  <a:schemeClr val="bg1"/>
                </a:solidFill>
              </a:ln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66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08635" y="1367039"/>
            <a:ext cx="4261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29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FFFFFF"/>
                </a:solidFill>
                <a:latin typeface="+mn-lt"/>
                <a:cs typeface="CiscoSans"/>
              </a:rPr>
              <a:t>Continuous Delivery Transformation</a:t>
            </a:r>
            <a:endParaRPr lang="en-US" sz="2000" dirty="0">
              <a:solidFill>
                <a:srgbClr val="FFFFFF"/>
              </a:solidFill>
              <a:latin typeface="+mn-lt"/>
              <a:cs typeface="CiscoSans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57916432"/>
              </p:ext>
            </p:extLst>
          </p:nvPr>
        </p:nvGraphicFramePr>
        <p:xfrm>
          <a:off x="1172905" y="1081315"/>
          <a:ext cx="4928140" cy="316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21" y="844750"/>
            <a:ext cx="2696244" cy="359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38150" y="55573"/>
            <a:ext cx="8345488" cy="7318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altLang="en-US" dirty="0" smtClean="0">
                <a:ea typeface="ＭＳ Ｐゴシック" pitchFamily="34" charset="-128"/>
              </a:rPr>
              <a:t>Continuous Delivery Transformation</a:t>
            </a:r>
            <a:br>
              <a:rPr altLang="en-US" dirty="0" smtClean="0">
                <a:ea typeface="ＭＳ Ｐゴシック" pitchFamily="34" charset="-128"/>
              </a:rPr>
            </a:br>
            <a:r>
              <a:rPr altLang="en-US" sz="1600" dirty="0" smtClean="0">
                <a:ea typeface="ＭＳ Ｐゴシック" pitchFamily="34" charset="-128"/>
                <a:cs typeface="Arial" charset="0"/>
              </a:rPr>
              <a:t>Accelerating the speed of business with Fast IT</a:t>
            </a:r>
            <a:endParaRPr altLang="en-US" sz="1600" dirty="0" smtClean="0">
              <a:ea typeface="ＭＳ Ｐゴシック" pitchFamily="34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ltGray">
          <a:xfrm rot="16200000">
            <a:off x="6217773" y="1673503"/>
            <a:ext cx="2153897" cy="245776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round/>
            <a:headEnd/>
            <a:tailEnd/>
          </a:ln>
          <a:effectLst>
            <a:outerShdw blurRad="63500" dist="25400" dir="6000048" algn="tl" rotWithShape="0">
              <a:srgbClr val="000000">
                <a:alpha val="59999"/>
              </a:srgbClr>
            </a:outerShdw>
          </a:effectLst>
        </p:spPr>
        <p:txBody>
          <a:bodyPr lIns="91436" tIns="45719" rIns="91436" bIns="45719"/>
          <a:lstStyle/>
          <a:p>
            <a:pPr defTabSz="607112">
              <a:defRPr/>
            </a:pPr>
            <a:endParaRPr lang="en-US" dirty="0">
              <a:solidFill>
                <a:srgbClr val="0096D6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 rot="16200000">
            <a:off x="924256" y="1663185"/>
            <a:ext cx="2161834" cy="247046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noFill/>
            <a:round/>
            <a:headEnd/>
            <a:tailEnd/>
          </a:ln>
          <a:effectLst>
            <a:outerShdw blurRad="63500" dist="25400" dir="6000048" algn="tl" rotWithShape="0">
              <a:srgbClr val="000000">
                <a:alpha val="59999"/>
              </a:srgbClr>
            </a:outerShdw>
          </a:effectLst>
        </p:spPr>
        <p:txBody>
          <a:bodyPr wrap="none" lIns="91436" tIns="45719" rIns="91436" bIns="45719" anchor="ctr"/>
          <a:lstStyle/>
          <a:p>
            <a:pPr defTabSz="607112">
              <a:defRPr/>
            </a:pPr>
            <a:endParaRPr lang="en-US" kern="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 rot="16200000">
            <a:off x="3562684" y="1661598"/>
            <a:ext cx="2166598" cy="246888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noFill/>
            <a:round/>
            <a:headEnd/>
            <a:tailEnd/>
          </a:ln>
          <a:effectLst>
            <a:outerShdw blurRad="63500" dist="25400" dir="6000048" algn="tl" rotWithShape="0">
              <a:srgbClr val="000000">
                <a:alpha val="59999"/>
              </a:srgbClr>
            </a:outerShdw>
          </a:effectLst>
        </p:spPr>
        <p:txBody>
          <a:bodyPr wrap="none" lIns="73022" tIns="36510" rIns="73022" bIns="36510" anchor="ctr"/>
          <a:lstStyle/>
          <a:p>
            <a:pPr defTabSz="607112">
              <a:defRPr/>
            </a:pPr>
            <a:endParaRPr lang="en-US" dirty="0">
              <a:solidFill>
                <a:srgbClr val="0096D6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538" y="2325081"/>
            <a:ext cx="246888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5401" dir="2700000" rotWithShape="0">
              <a:srgbClr val="000000">
                <a:alpha val="64999"/>
              </a:srgbClr>
            </a:outerShdw>
          </a:effectLst>
        </p:spPr>
        <p:txBody>
          <a:bodyPr lIns="132361" tIns="75581" rIns="132361" bIns="75581" anchor="ctr"/>
          <a:lstStyle/>
          <a:p>
            <a:pPr algn="ctr" defTabSz="827266">
              <a:spcAft>
                <a:spcPct val="35000"/>
              </a:spcAft>
              <a:defRPr/>
            </a:pP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Improve </a:t>
            </a: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</a:b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Software </a:t>
            </a: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Quality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54725" y="2325081"/>
            <a:ext cx="246888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5401" dir="2700000" rotWithShape="0">
              <a:srgbClr val="000000">
                <a:alpha val="64999"/>
              </a:srgbClr>
            </a:outerShdw>
          </a:effectLst>
        </p:spPr>
        <p:txBody>
          <a:bodyPr lIns="132361" tIns="75581" rIns="132361" bIns="75581" anchor="ctr"/>
          <a:lstStyle/>
          <a:p>
            <a:pPr algn="ctr" defTabSz="827266">
              <a:defRPr/>
            </a:pP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Optimize</a:t>
            </a:r>
          </a:p>
          <a:p>
            <a:pPr algn="ctr" defTabSz="827266">
              <a:defRPr/>
            </a:pP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Cost</a:t>
            </a:r>
            <a:r>
              <a:rPr lang="en-US" sz="1400" b="1" dirty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-of-Delivery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6774" y="3008406"/>
            <a:ext cx="2468880" cy="12732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2361" tIns="75581" rIns="132361" bIns="75581" spcCol="1693"/>
          <a:lstStyle/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cs typeface="Arial" panose="020B0604020202020204" pitchFamily="34" charset="0"/>
              </a:rPr>
              <a:t>Testing Automation</a:t>
            </a: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rgbClr val="FFFFFF"/>
                </a:solidFill>
                <a:cs typeface="Arial" panose="020B0604020202020204" pitchFamily="34" charset="0"/>
              </a:rPr>
              <a:t>Embed SMEs</a:t>
            </a: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rgbClr val="FFFFFF"/>
                </a:solidFill>
                <a:cs typeface="Arial" panose="020B0604020202020204" pitchFamily="34" charset="0"/>
              </a:rPr>
              <a:t>Fail Fast / Recover</a:t>
            </a:r>
            <a:endParaRPr lang="en-US" sz="12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69012" y="3008406"/>
            <a:ext cx="2468880" cy="12732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2361" tIns="75581" rIns="132361" bIns="75581" spcCol="1693"/>
          <a:lstStyle/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Dedicated Teams</a:t>
            </a:r>
            <a:endParaRPr 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Adaptive Infrastructure</a:t>
            </a: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Self-Service Tools</a:t>
            </a:r>
            <a:endParaRPr 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4700" y="3008406"/>
            <a:ext cx="2468880" cy="12732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32361" tIns="75581" rIns="132361" bIns="75581" spcCol="1693"/>
          <a:lstStyle/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rgbClr val="FFFFFF"/>
                </a:solidFill>
                <a:cs typeface="Arial" panose="020B0604020202020204" pitchFamily="34" charset="0"/>
              </a:rPr>
              <a:t>Small &amp; Mighty Teams</a:t>
            </a:r>
            <a:endParaRPr lang="en-US" sz="12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>
                <a:solidFill>
                  <a:srgbClr val="FFFFFF"/>
                </a:solidFill>
                <a:cs typeface="Arial" panose="020B0604020202020204" pitchFamily="34" charset="0"/>
              </a:rPr>
              <a:t>Active </a:t>
            </a:r>
            <a:r>
              <a:rPr lang="en-US" sz="1200" dirty="0" smtClean="0">
                <a:solidFill>
                  <a:srgbClr val="FFFFFF"/>
                </a:solidFill>
                <a:cs typeface="Arial" panose="020B0604020202020204" pitchFamily="34" charset="0"/>
              </a:rPr>
              <a:t>Stakeholders</a:t>
            </a:r>
            <a:endParaRPr lang="en-US" sz="12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marL="149840" indent="-149840" defTabSz="827266">
              <a:lnSpc>
                <a:spcPct val="110000"/>
              </a:lnSpc>
              <a:spcAft>
                <a:spcPct val="35000"/>
              </a:spcAft>
              <a:buFont typeface="Wingdings" charset="2"/>
              <a:buChar char="§"/>
              <a:defRPr/>
            </a:pPr>
            <a:r>
              <a:rPr lang="en-US" sz="1200" dirty="0" smtClean="0">
                <a:solidFill>
                  <a:srgbClr val="FFFFFF"/>
                </a:solidFill>
                <a:cs typeface="Arial" panose="020B0604020202020204" pitchFamily="34" charset="0"/>
              </a:rPr>
              <a:t>Iterative Approach</a:t>
            </a:r>
          </a:p>
        </p:txBody>
      </p:sp>
      <p:sp>
        <p:nvSpPr>
          <p:cNvPr id="18" name="Chevron 17"/>
          <p:cNvSpPr>
            <a:spLocks noChangeArrowheads="1"/>
          </p:cNvSpPr>
          <p:nvPr/>
        </p:nvSpPr>
        <p:spPr bwMode="auto">
          <a:xfrm>
            <a:off x="2019531" y="4313088"/>
            <a:ext cx="1763712" cy="368300"/>
          </a:xfrm>
          <a:prstGeom prst="chevron">
            <a:avLst>
              <a:gd name="adj" fmla="val 49928"/>
            </a:avLst>
          </a:prstGeom>
          <a:solidFill>
            <a:srgbClr val="FA661C"/>
          </a:solidFill>
          <a:ln>
            <a:noFill/>
          </a:ln>
          <a:effectLst>
            <a:outerShdw blurRad="76200" dist="50800" dir="5400000" algn="ctr" rotWithShape="0">
              <a:srgbClr val="808080">
                <a:alpha val="26999"/>
              </a:srgbClr>
            </a:outerShdw>
          </a:effectLst>
          <a:extLst/>
        </p:spPr>
        <p:txBody>
          <a:bodyPr lIns="121541" tIns="60771" rIns="121541" bIns="60771" anchor="ctr"/>
          <a:lstStyle/>
          <a:p>
            <a:pPr algn="ctr" defTabSz="607112"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Culture</a:t>
            </a:r>
          </a:p>
        </p:txBody>
      </p:sp>
      <p:sp>
        <p:nvSpPr>
          <p:cNvPr id="19" name="Chevron 18"/>
          <p:cNvSpPr>
            <a:spLocks noChangeArrowheads="1"/>
          </p:cNvSpPr>
          <p:nvPr/>
        </p:nvSpPr>
        <p:spPr bwMode="auto">
          <a:xfrm>
            <a:off x="3676660" y="4313088"/>
            <a:ext cx="1765300" cy="374650"/>
          </a:xfrm>
          <a:prstGeom prst="chevron">
            <a:avLst>
              <a:gd name="adj" fmla="val 50042"/>
            </a:avLst>
          </a:prstGeom>
          <a:solidFill>
            <a:srgbClr val="FA661C"/>
          </a:solidFill>
          <a:ln>
            <a:noFill/>
          </a:ln>
          <a:effectLst>
            <a:outerShdw blurRad="76200" dist="50800" dir="5400000" algn="ctr" rotWithShape="0">
              <a:srgbClr val="808080">
                <a:alpha val="26999"/>
              </a:srgbClr>
            </a:outerShdw>
          </a:effectLst>
          <a:extLst/>
        </p:spPr>
        <p:txBody>
          <a:bodyPr lIns="121541" tIns="60771" rIns="121541" bIns="60771" anchor="ctr"/>
          <a:lstStyle/>
          <a:p>
            <a:pPr algn="ctr" defTabSz="607112"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Mindset</a:t>
            </a:r>
          </a:p>
        </p:txBody>
      </p:sp>
      <p:sp>
        <p:nvSpPr>
          <p:cNvPr id="20" name="Chevron 19"/>
          <p:cNvSpPr>
            <a:spLocks noChangeArrowheads="1"/>
          </p:cNvSpPr>
          <p:nvPr/>
        </p:nvSpPr>
        <p:spPr bwMode="auto">
          <a:xfrm>
            <a:off x="5357600" y="4313088"/>
            <a:ext cx="1763713" cy="368300"/>
          </a:xfrm>
          <a:prstGeom prst="chevron">
            <a:avLst>
              <a:gd name="adj" fmla="val 49928"/>
            </a:avLst>
          </a:prstGeom>
          <a:solidFill>
            <a:srgbClr val="FA661C"/>
          </a:solidFill>
          <a:ln>
            <a:noFill/>
          </a:ln>
          <a:effectLst>
            <a:outerShdw blurRad="76200" dist="50800" dir="5400000" algn="ctr" rotWithShape="0">
              <a:srgbClr val="808080">
                <a:alpha val="26999"/>
              </a:srgbClr>
            </a:outerShdw>
          </a:effectLst>
          <a:extLst/>
        </p:spPr>
        <p:txBody>
          <a:bodyPr lIns="121541" tIns="60771" rIns="121541" bIns="60771" anchor="ctr"/>
          <a:lstStyle/>
          <a:p>
            <a:pPr algn="ctr" defTabSz="607112"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Perception</a:t>
            </a:r>
          </a:p>
        </p:txBody>
      </p:sp>
      <p:sp>
        <p:nvSpPr>
          <p:cNvPr id="57361" name="TextBox 20"/>
          <p:cNvSpPr txBox="1">
            <a:spLocks noChangeArrowheads="1"/>
          </p:cNvSpPr>
          <p:nvPr/>
        </p:nvSpPr>
        <p:spPr bwMode="auto">
          <a:xfrm>
            <a:off x="901700" y="4314675"/>
            <a:ext cx="1223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541" tIns="60771" rIns="121541" bIns="60771">
            <a:spAutoFit/>
          </a:bodyPr>
          <a:lstStyle>
            <a:lvl1pPr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676767"/>
                </a:solidFill>
                <a:cs typeface="Arial" charset="0"/>
              </a:rPr>
              <a:t>Change the </a:t>
            </a:r>
          </a:p>
        </p:txBody>
      </p:sp>
      <p:sp>
        <p:nvSpPr>
          <p:cNvPr id="57362" name="TextBox 21"/>
          <p:cNvSpPr txBox="1">
            <a:spLocks noChangeArrowheads="1"/>
          </p:cNvSpPr>
          <p:nvPr/>
        </p:nvSpPr>
        <p:spPr bwMode="auto">
          <a:xfrm>
            <a:off x="7047837" y="4314675"/>
            <a:ext cx="6238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541" tIns="60771" rIns="121541" bIns="60771">
            <a:spAutoFit/>
          </a:bodyPr>
          <a:lstStyle>
            <a:lvl1pPr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6064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6064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676767"/>
                </a:solidFill>
                <a:cs typeface="Arial" charset="0"/>
              </a:rPr>
              <a:t>of IT</a:t>
            </a:r>
          </a:p>
        </p:txBody>
      </p:sp>
      <p:pic>
        <p:nvPicPr>
          <p:cNvPr id="57364" name="Picture 24" descr="People meeting in coffee sho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4725" y="1252669"/>
            <a:ext cx="2468880" cy="955321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5" name="Picture 26" descr="excellence_ahead_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1538" y="1252669"/>
            <a:ext cx="2468880" cy="961967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4" descr="http://4.bp.blogspot.com/_xvIMpAYhy6c/TT06NYEJoBI/AAAAAAAAD-s/vOU0I6x998Y/s1600/dt-improved-performance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938" y="1252669"/>
            <a:ext cx="2468880" cy="956609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71525" y="2325081"/>
            <a:ext cx="246888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5401" dir="2700000" rotWithShape="0">
              <a:srgbClr val="000000">
                <a:alpha val="64999"/>
              </a:srgbClr>
            </a:outerShdw>
          </a:effectLst>
        </p:spPr>
        <p:txBody>
          <a:bodyPr lIns="132361" tIns="75581" rIns="132361" bIns="75581" anchor="ctr"/>
          <a:lstStyle/>
          <a:p>
            <a:pPr algn="ctr" defTabSz="827266">
              <a:defRPr/>
            </a:pP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Accelerate</a:t>
            </a:r>
          </a:p>
          <a:p>
            <a:pPr algn="ctr" defTabSz="827266">
              <a:defRPr/>
            </a:pP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Time-to-Capability</a:t>
            </a:r>
            <a:endParaRPr lang="en-US" sz="1400" b="1" dirty="0">
              <a:solidFill>
                <a:srgbClr val="FFFF00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16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010220" y="3259932"/>
            <a:ext cx="1490800" cy="10540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4">
                  <a:alpha val="6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34792" y="3259932"/>
            <a:ext cx="1490800" cy="10540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4">
                  <a:alpha val="6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35225" y="3259932"/>
            <a:ext cx="1490800" cy="10540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4">
                  <a:alpha val="6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91452" y="3259932"/>
            <a:ext cx="1554480" cy="109728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4">
                  <a:alpha val="6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9009" y="3259932"/>
            <a:ext cx="1490800" cy="105401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4">
                  <a:alpha val="6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67" name="Rounded Rectangle 66"/>
          <p:cNvSpPr/>
          <p:nvPr/>
        </p:nvSpPr>
        <p:spPr>
          <a:xfrm flipV="1">
            <a:off x="174309" y="2321007"/>
            <a:ext cx="1600200" cy="228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tx2">
                  <a:lumMod val="60000"/>
                  <a:lumOff val="40000"/>
                  <a:alpha val="2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 flipV="1">
            <a:off x="1955520" y="2321008"/>
            <a:ext cx="1600200" cy="228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tx2">
                  <a:lumMod val="60000"/>
                  <a:lumOff val="40000"/>
                  <a:alpha val="2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8380" y="3265051"/>
            <a:ext cx="1554480" cy="89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Small &amp; Mighty Teams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Automation Tools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Embedded SMEs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flipV="1">
            <a:off x="3780092" y="2321007"/>
            <a:ext cx="1600200" cy="228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tx2">
                  <a:lumMod val="60000"/>
                  <a:lumOff val="40000"/>
                  <a:alpha val="2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2952" y="3259932"/>
            <a:ext cx="1554480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Automation Tools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Centralized Test Data Management</a:t>
            </a:r>
          </a:p>
        </p:txBody>
      </p:sp>
      <p:sp>
        <p:nvSpPr>
          <p:cNvPr id="15" name="Rounded Rectangle 14"/>
          <p:cNvSpPr/>
          <p:nvPr/>
        </p:nvSpPr>
        <p:spPr>
          <a:xfrm flipV="1">
            <a:off x="5580525" y="2321007"/>
            <a:ext cx="1600200" cy="228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tx2">
                  <a:lumMod val="60000"/>
                  <a:lumOff val="40000"/>
                  <a:alpha val="2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3385" y="3259932"/>
            <a:ext cx="1554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Automation Tools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Centralized Release Management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Active Stakeholders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 flipV="1">
            <a:off x="7368592" y="2321007"/>
            <a:ext cx="1600200" cy="2286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tx2">
                  <a:lumMod val="60000"/>
                  <a:lumOff val="40000"/>
                  <a:alpha val="20000"/>
                </a:scheme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1452" y="3258440"/>
            <a:ext cx="1554480" cy="69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Fast Results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Operational Priority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High Availability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AutoShape 35"/>
          <p:cNvSpPr>
            <a:spLocks noChangeArrowheads="1"/>
          </p:cNvSpPr>
          <p:nvPr/>
        </p:nvSpPr>
        <p:spPr bwMode="auto">
          <a:xfrm>
            <a:off x="6291164" y="1409073"/>
            <a:ext cx="1292728" cy="430835"/>
          </a:xfrm>
          <a:prstGeom prst="homePlate">
            <a:avLst>
              <a:gd name="adj" fmla="val 26605"/>
            </a:avLst>
          </a:prstGeom>
          <a:gradFill flip="none" rotWithShape="1">
            <a:gsLst>
              <a:gs pos="0">
                <a:srgbClr val="181929">
                  <a:alpha val="0"/>
                </a:srgbClr>
              </a:gs>
              <a:gs pos="100000">
                <a:schemeClr val="accent1">
                  <a:alpha val="75000"/>
                </a:scheme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124" tIns="41061" rIns="82124" bIns="410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8" name="Title 12"/>
          <p:cNvSpPr>
            <a:spLocks noGrp="1"/>
          </p:cNvSpPr>
          <p:nvPr>
            <p:ph type="title"/>
          </p:nvPr>
        </p:nvSpPr>
        <p:spPr>
          <a:xfrm>
            <a:off x="437766" y="80065"/>
            <a:ext cx="8345488" cy="731837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Changing the Way We Work: Continuous Delivery</a:t>
            </a:r>
          </a:p>
        </p:txBody>
      </p:sp>
      <p:sp>
        <p:nvSpPr>
          <p:cNvPr id="30" name="Rounded Rectangle 29"/>
          <p:cNvSpPr/>
          <p:nvPr/>
        </p:nvSpPr>
        <p:spPr>
          <a:xfrm flipV="1">
            <a:off x="174309" y="4292888"/>
            <a:ext cx="8794484" cy="316826"/>
          </a:xfrm>
          <a:prstGeom prst="roundRect">
            <a:avLst>
              <a:gd name="adj" fmla="val 0"/>
            </a:avLst>
          </a:prstGeom>
          <a:solidFill>
            <a:srgbClr val="FA661C"/>
          </a:solidFill>
          <a:ln w="25400" cap="flat" cmpd="sng" algn="ctr">
            <a:noFill/>
            <a:prstDash val="solid"/>
          </a:ln>
          <a:effectLst/>
        </p:spPr>
        <p:txBody>
          <a:bodyPr lIns="91261" tIns="45630" rIns="91261" bIns="45630" rtlCol="0" anchor="ctr"/>
          <a:lstStyle/>
          <a:p>
            <a:pPr algn="ctr" defTabSz="912720"/>
            <a:endParaRPr lang="en-US" kern="0" dirty="0">
              <a:solidFill>
                <a:srgbClr val="FFFFFF"/>
              </a:solidFill>
              <a:ea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3010" y="4299984"/>
            <a:ext cx="914365" cy="315479"/>
          </a:xfrm>
          <a:prstGeom prst="rect">
            <a:avLst/>
          </a:prstGeom>
        </p:spPr>
        <p:txBody>
          <a:bodyPr wrap="none" lIns="68586" tIns="34294" rIns="68586" bIns="34294">
            <a:spAutoFit/>
          </a:bodyPr>
          <a:lstStyle/>
          <a:p>
            <a:pPr algn="ctr" defTabSz="685805"/>
            <a:r>
              <a:rPr lang="en-US" sz="1600" b="1" dirty="0" smtClean="0">
                <a:solidFill>
                  <a:schemeClr val="bg1"/>
                </a:solidFill>
              </a:rPr>
              <a:t>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auto">
          <a:xfrm>
            <a:off x="4502421" y="1409073"/>
            <a:ext cx="1292728" cy="430835"/>
          </a:xfrm>
          <a:prstGeom prst="homePlate">
            <a:avLst>
              <a:gd name="adj" fmla="val 26605"/>
            </a:avLst>
          </a:prstGeom>
          <a:gradFill flip="none" rotWithShape="1">
            <a:gsLst>
              <a:gs pos="0">
                <a:srgbClr val="181929">
                  <a:alpha val="0"/>
                </a:srgbClr>
              </a:gs>
              <a:gs pos="100000">
                <a:schemeClr val="accent1">
                  <a:alpha val="75000"/>
                </a:scheme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124" tIns="41061" rIns="82124" bIns="410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070811" y="1005328"/>
            <a:ext cx="1018786" cy="1018786"/>
            <a:chOff x="4033919" y="1227182"/>
            <a:chExt cx="1018786" cy="1018786"/>
          </a:xfrm>
        </p:grpSpPr>
        <p:sp>
          <p:nvSpPr>
            <p:cNvPr id="38" name="Oval 37"/>
            <p:cNvSpPr/>
            <p:nvPr/>
          </p:nvSpPr>
          <p:spPr>
            <a:xfrm>
              <a:off x="4033919" y="1227182"/>
              <a:ext cx="1018786" cy="1018786"/>
            </a:xfrm>
            <a:prstGeom prst="ellipse">
              <a:avLst/>
            </a:prstGeom>
            <a:gradFill>
              <a:gsLst>
                <a:gs pos="1000">
                  <a:srgbClr val="3CBBB9"/>
                </a:gs>
                <a:gs pos="73000">
                  <a:srgbClr val="3CBBB9">
                    <a:lumMod val="65000"/>
                  </a:srgbClr>
                </a:gs>
              </a:gsLst>
              <a:lin ang="2700000" scaled="1"/>
            </a:gradFill>
            <a:ln w="28575">
              <a:solidFill>
                <a:schemeClr val="accent6">
                  <a:lumMod val="20000"/>
                  <a:lumOff val="80000"/>
                  <a:alpha val="58000"/>
                </a:schemeClr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62" tIns="60931" rIns="121862" bIns="60931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36731" y="1430382"/>
              <a:ext cx="613162" cy="598162"/>
              <a:chOff x="-5311603" y="2756366"/>
              <a:chExt cx="872576" cy="851230"/>
            </a:xfrm>
          </p:grpSpPr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-5311603" y="2756366"/>
                <a:ext cx="872576" cy="851230"/>
              </a:xfrm>
              <a:custGeom>
                <a:avLst/>
                <a:gdLst>
                  <a:gd name="T0" fmla="*/ 976 w 1159"/>
                  <a:gd name="T1" fmla="*/ 522 h 1131"/>
                  <a:gd name="T2" fmla="*/ 961 w 1159"/>
                  <a:gd name="T3" fmla="*/ 456 h 1131"/>
                  <a:gd name="T4" fmla="*/ 1080 w 1159"/>
                  <a:gd name="T5" fmla="*/ 279 h 1131"/>
                  <a:gd name="T6" fmla="*/ 983 w 1159"/>
                  <a:gd name="T7" fmla="*/ 157 h 1131"/>
                  <a:gd name="T8" fmla="*/ 784 w 1159"/>
                  <a:gd name="T9" fmla="*/ 233 h 1131"/>
                  <a:gd name="T10" fmla="*/ 723 w 1159"/>
                  <a:gd name="T11" fmla="*/ 204 h 1131"/>
                  <a:gd name="T12" fmla="*/ 658 w 1159"/>
                  <a:gd name="T13" fmla="*/ 0 h 1131"/>
                  <a:gd name="T14" fmla="*/ 503 w 1159"/>
                  <a:gd name="T15" fmla="*/ 0 h 1131"/>
                  <a:gd name="T16" fmla="*/ 438 w 1159"/>
                  <a:gd name="T17" fmla="*/ 204 h 1131"/>
                  <a:gd name="T18" fmla="*/ 379 w 1159"/>
                  <a:gd name="T19" fmla="*/ 233 h 1131"/>
                  <a:gd name="T20" fmla="*/ 177 w 1159"/>
                  <a:gd name="T21" fmla="*/ 156 h 1131"/>
                  <a:gd name="T22" fmla="*/ 81 w 1159"/>
                  <a:gd name="T23" fmla="*/ 277 h 1131"/>
                  <a:gd name="T24" fmla="*/ 200 w 1159"/>
                  <a:gd name="T25" fmla="*/ 456 h 1131"/>
                  <a:gd name="T26" fmla="*/ 186 w 1159"/>
                  <a:gd name="T27" fmla="*/ 519 h 1131"/>
                  <a:gd name="T28" fmla="*/ 0 w 1159"/>
                  <a:gd name="T29" fmla="*/ 629 h 1131"/>
                  <a:gd name="T30" fmla="*/ 34 w 1159"/>
                  <a:gd name="T31" fmla="*/ 780 h 1131"/>
                  <a:gd name="T32" fmla="*/ 248 w 1159"/>
                  <a:gd name="T33" fmla="*/ 798 h 1131"/>
                  <a:gd name="T34" fmla="*/ 289 w 1159"/>
                  <a:gd name="T35" fmla="*/ 849 h 1131"/>
                  <a:gd name="T36" fmla="*/ 259 w 1159"/>
                  <a:gd name="T37" fmla="*/ 1063 h 1131"/>
                  <a:gd name="T38" fmla="*/ 399 w 1159"/>
                  <a:gd name="T39" fmla="*/ 1130 h 1131"/>
                  <a:gd name="T40" fmla="*/ 545 w 1159"/>
                  <a:gd name="T41" fmla="*/ 975 h 1131"/>
                  <a:gd name="T42" fmla="*/ 580 w 1159"/>
                  <a:gd name="T43" fmla="*/ 976 h 1131"/>
                  <a:gd name="T44" fmla="*/ 612 w 1159"/>
                  <a:gd name="T45" fmla="*/ 975 h 1131"/>
                  <a:gd name="T46" fmla="*/ 759 w 1159"/>
                  <a:gd name="T47" fmla="*/ 1131 h 1131"/>
                  <a:gd name="T48" fmla="*/ 899 w 1159"/>
                  <a:gd name="T49" fmla="*/ 1063 h 1131"/>
                  <a:gd name="T50" fmla="*/ 869 w 1159"/>
                  <a:gd name="T51" fmla="*/ 852 h 1131"/>
                  <a:gd name="T52" fmla="*/ 912 w 1159"/>
                  <a:gd name="T53" fmla="*/ 800 h 1131"/>
                  <a:gd name="T54" fmla="*/ 1125 w 1159"/>
                  <a:gd name="T55" fmla="*/ 782 h 1131"/>
                  <a:gd name="T56" fmla="*/ 1159 w 1159"/>
                  <a:gd name="T57" fmla="*/ 630 h 1131"/>
                  <a:gd name="T58" fmla="*/ 976 w 1159"/>
                  <a:gd name="T59" fmla="*/ 522 h 1131"/>
                  <a:gd name="T60" fmla="*/ 580 w 1159"/>
                  <a:gd name="T61" fmla="*/ 843 h 1131"/>
                  <a:gd name="T62" fmla="*/ 314 w 1159"/>
                  <a:gd name="T63" fmla="*/ 577 h 1131"/>
                  <a:gd name="T64" fmla="*/ 580 w 1159"/>
                  <a:gd name="T65" fmla="*/ 311 h 1131"/>
                  <a:gd name="T66" fmla="*/ 847 w 1159"/>
                  <a:gd name="T67" fmla="*/ 577 h 1131"/>
                  <a:gd name="T68" fmla="*/ 580 w 1159"/>
                  <a:gd name="T69" fmla="*/ 843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59" h="1131">
                    <a:moveTo>
                      <a:pt x="976" y="522"/>
                    </a:moveTo>
                    <a:cubicBezTo>
                      <a:pt x="973" y="499"/>
                      <a:pt x="968" y="477"/>
                      <a:pt x="961" y="456"/>
                    </a:cubicBezTo>
                    <a:cubicBezTo>
                      <a:pt x="1080" y="279"/>
                      <a:pt x="1080" y="279"/>
                      <a:pt x="1080" y="279"/>
                    </a:cubicBezTo>
                    <a:cubicBezTo>
                      <a:pt x="983" y="157"/>
                      <a:pt x="983" y="157"/>
                      <a:pt x="983" y="157"/>
                    </a:cubicBezTo>
                    <a:cubicBezTo>
                      <a:pt x="784" y="233"/>
                      <a:pt x="784" y="233"/>
                      <a:pt x="784" y="233"/>
                    </a:cubicBezTo>
                    <a:cubicBezTo>
                      <a:pt x="764" y="222"/>
                      <a:pt x="744" y="212"/>
                      <a:pt x="723" y="204"/>
                    </a:cubicBezTo>
                    <a:cubicBezTo>
                      <a:pt x="658" y="0"/>
                      <a:pt x="658" y="0"/>
                      <a:pt x="658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438" y="204"/>
                      <a:pt x="438" y="204"/>
                      <a:pt x="438" y="204"/>
                    </a:cubicBezTo>
                    <a:cubicBezTo>
                      <a:pt x="417" y="212"/>
                      <a:pt x="397" y="222"/>
                      <a:pt x="379" y="233"/>
                    </a:cubicBezTo>
                    <a:cubicBezTo>
                      <a:pt x="177" y="156"/>
                      <a:pt x="177" y="156"/>
                      <a:pt x="177" y="156"/>
                    </a:cubicBezTo>
                    <a:cubicBezTo>
                      <a:pt x="81" y="277"/>
                      <a:pt x="81" y="277"/>
                      <a:pt x="81" y="277"/>
                    </a:cubicBezTo>
                    <a:cubicBezTo>
                      <a:pt x="200" y="456"/>
                      <a:pt x="200" y="456"/>
                      <a:pt x="200" y="456"/>
                    </a:cubicBezTo>
                    <a:cubicBezTo>
                      <a:pt x="193" y="476"/>
                      <a:pt x="189" y="497"/>
                      <a:pt x="186" y="51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34" y="780"/>
                      <a:pt x="34" y="780"/>
                      <a:pt x="34" y="780"/>
                    </a:cubicBezTo>
                    <a:cubicBezTo>
                      <a:pt x="248" y="798"/>
                      <a:pt x="248" y="798"/>
                      <a:pt x="248" y="798"/>
                    </a:cubicBezTo>
                    <a:cubicBezTo>
                      <a:pt x="260" y="816"/>
                      <a:pt x="274" y="833"/>
                      <a:pt x="289" y="849"/>
                    </a:cubicBezTo>
                    <a:cubicBezTo>
                      <a:pt x="259" y="1063"/>
                      <a:pt x="259" y="1063"/>
                      <a:pt x="259" y="1063"/>
                    </a:cubicBezTo>
                    <a:cubicBezTo>
                      <a:pt x="399" y="1130"/>
                      <a:pt x="399" y="1130"/>
                      <a:pt x="399" y="1130"/>
                    </a:cubicBezTo>
                    <a:cubicBezTo>
                      <a:pt x="545" y="975"/>
                      <a:pt x="545" y="975"/>
                      <a:pt x="545" y="975"/>
                    </a:cubicBezTo>
                    <a:cubicBezTo>
                      <a:pt x="557" y="976"/>
                      <a:pt x="569" y="976"/>
                      <a:pt x="580" y="976"/>
                    </a:cubicBezTo>
                    <a:cubicBezTo>
                      <a:pt x="591" y="976"/>
                      <a:pt x="601" y="976"/>
                      <a:pt x="612" y="975"/>
                    </a:cubicBezTo>
                    <a:cubicBezTo>
                      <a:pt x="759" y="1131"/>
                      <a:pt x="759" y="1131"/>
                      <a:pt x="759" y="1131"/>
                    </a:cubicBezTo>
                    <a:cubicBezTo>
                      <a:pt x="899" y="1063"/>
                      <a:pt x="899" y="1063"/>
                      <a:pt x="899" y="1063"/>
                    </a:cubicBezTo>
                    <a:cubicBezTo>
                      <a:pt x="869" y="852"/>
                      <a:pt x="869" y="852"/>
                      <a:pt x="869" y="852"/>
                    </a:cubicBezTo>
                    <a:cubicBezTo>
                      <a:pt x="885" y="836"/>
                      <a:pt x="899" y="819"/>
                      <a:pt x="912" y="800"/>
                    </a:cubicBezTo>
                    <a:cubicBezTo>
                      <a:pt x="1125" y="782"/>
                      <a:pt x="1125" y="782"/>
                      <a:pt x="1125" y="782"/>
                    </a:cubicBezTo>
                    <a:cubicBezTo>
                      <a:pt x="1159" y="630"/>
                      <a:pt x="1159" y="630"/>
                      <a:pt x="1159" y="630"/>
                    </a:cubicBezTo>
                    <a:lnTo>
                      <a:pt x="976" y="522"/>
                    </a:lnTo>
                    <a:close/>
                    <a:moveTo>
                      <a:pt x="580" y="843"/>
                    </a:moveTo>
                    <a:cubicBezTo>
                      <a:pt x="433" y="843"/>
                      <a:pt x="314" y="724"/>
                      <a:pt x="314" y="577"/>
                    </a:cubicBezTo>
                    <a:cubicBezTo>
                      <a:pt x="314" y="430"/>
                      <a:pt x="433" y="311"/>
                      <a:pt x="580" y="311"/>
                    </a:cubicBezTo>
                    <a:cubicBezTo>
                      <a:pt x="728" y="311"/>
                      <a:pt x="847" y="430"/>
                      <a:pt x="847" y="577"/>
                    </a:cubicBezTo>
                    <a:cubicBezTo>
                      <a:pt x="847" y="724"/>
                      <a:pt x="728" y="843"/>
                      <a:pt x="580" y="8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31"/>
              <p:cNvSpPr>
                <a:spLocks/>
              </p:cNvSpPr>
              <p:nvPr/>
            </p:nvSpPr>
            <p:spPr bwMode="auto">
              <a:xfrm>
                <a:off x="-5021091" y="3041757"/>
                <a:ext cx="291552" cy="236228"/>
              </a:xfrm>
              <a:custGeom>
                <a:avLst/>
                <a:gdLst>
                  <a:gd name="T0" fmla="*/ 100 w 1207"/>
                  <a:gd name="T1" fmla="*/ 379 h 978"/>
                  <a:gd name="T2" fmla="*/ 28 w 1207"/>
                  <a:gd name="T3" fmla="*/ 410 h 978"/>
                  <a:gd name="T4" fmla="*/ 0 w 1207"/>
                  <a:gd name="T5" fmla="*/ 481 h 978"/>
                  <a:gd name="T6" fmla="*/ 31 w 1207"/>
                  <a:gd name="T7" fmla="*/ 551 h 978"/>
                  <a:gd name="T8" fmla="*/ 447 w 1207"/>
                  <a:gd name="T9" fmla="*/ 949 h 978"/>
                  <a:gd name="T10" fmla="*/ 524 w 1207"/>
                  <a:gd name="T11" fmla="*/ 976 h 978"/>
                  <a:gd name="T12" fmla="*/ 595 w 1207"/>
                  <a:gd name="T13" fmla="*/ 936 h 978"/>
                  <a:gd name="T14" fmla="*/ 1174 w 1207"/>
                  <a:gd name="T15" fmla="*/ 171 h 978"/>
                  <a:gd name="T16" fmla="*/ 1154 w 1207"/>
                  <a:gd name="T17" fmla="*/ 32 h 978"/>
                  <a:gd name="T18" fmla="*/ 1015 w 1207"/>
                  <a:gd name="T19" fmla="*/ 51 h 978"/>
                  <a:gd name="T20" fmla="*/ 504 w 1207"/>
                  <a:gd name="T21" fmla="*/ 727 h 978"/>
                  <a:gd name="T22" fmla="*/ 169 w 1207"/>
                  <a:gd name="T23" fmla="*/ 407 h 978"/>
                  <a:gd name="T24" fmla="*/ 100 w 1207"/>
                  <a:gd name="T25" fmla="*/ 379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7" h="978">
                    <a:moveTo>
                      <a:pt x="100" y="379"/>
                    </a:moveTo>
                    <a:cubicBezTo>
                      <a:pt x="72" y="379"/>
                      <a:pt x="47" y="390"/>
                      <a:pt x="28" y="410"/>
                    </a:cubicBezTo>
                    <a:cubicBezTo>
                      <a:pt x="9" y="429"/>
                      <a:pt x="0" y="455"/>
                      <a:pt x="0" y="481"/>
                    </a:cubicBezTo>
                    <a:cubicBezTo>
                      <a:pt x="1" y="508"/>
                      <a:pt x="12" y="532"/>
                      <a:pt x="31" y="551"/>
                    </a:cubicBezTo>
                    <a:cubicBezTo>
                      <a:pt x="447" y="949"/>
                      <a:pt x="447" y="949"/>
                      <a:pt x="447" y="949"/>
                    </a:cubicBezTo>
                    <a:cubicBezTo>
                      <a:pt x="467" y="968"/>
                      <a:pt x="495" y="978"/>
                      <a:pt x="524" y="976"/>
                    </a:cubicBezTo>
                    <a:cubicBezTo>
                      <a:pt x="552" y="974"/>
                      <a:pt x="578" y="959"/>
                      <a:pt x="595" y="936"/>
                    </a:cubicBezTo>
                    <a:cubicBezTo>
                      <a:pt x="1174" y="171"/>
                      <a:pt x="1174" y="171"/>
                      <a:pt x="1174" y="171"/>
                    </a:cubicBezTo>
                    <a:cubicBezTo>
                      <a:pt x="1207" y="127"/>
                      <a:pt x="1198" y="65"/>
                      <a:pt x="1154" y="32"/>
                    </a:cubicBezTo>
                    <a:cubicBezTo>
                      <a:pt x="1112" y="0"/>
                      <a:pt x="1047" y="9"/>
                      <a:pt x="1015" y="51"/>
                    </a:cubicBezTo>
                    <a:cubicBezTo>
                      <a:pt x="504" y="727"/>
                      <a:pt x="504" y="727"/>
                      <a:pt x="504" y="727"/>
                    </a:cubicBezTo>
                    <a:cubicBezTo>
                      <a:pt x="169" y="407"/>
                      <a:pt x="169" y="407"/>
                      <a:pt x="169" y="407"/>
                    </a:cubicBezTo>
                    <a:cubicBezTo>
                      <a:pt x="150" y="389"/>
                      <a:pt x="126" y="379"/>
                      <a:pt x="100" y="37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3802952" y="2321008"/>
            <a:ext cx="15544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3970"/>
            <a:r>
              <a:rPr lang="en-US" sz="1200" b="1" dirty="0" smtClean="0">
                <a:solidFill>
                  <a:srgbClr val="FFFFFF"/>
                </a:solidFill>
              </a:rPr>
              <a:t>Automated Testing</a:t>
            </a:r>
            <a:endParaRPr lang="en-US" sz="1000" dirty="0" smtClean="0">
              <a:solidFill>
                <a:srgbClr val="FFFFFF"/>
              </a:solidFill>
            </a:endParaRP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Built by Developers</a:t>
            </a: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Embedded QC</a:t>
            </a:r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24" name="AutoShape 35"/>
          <p:cNvSpPr>
            <a:spLocks noChangeArrowheads="1"/>
          </p:cNvSpPr>
          <p:nvPr/>
        </p:nvSpPr>
        <p:spPr bwMode="auto">
          <a:xfrm>
            <a:off x="881474" y="1409073"/>
            <a:ext cx="1292728" cy="430835"/>
          </a:xfrm>
          <a:prstGeom prst="homePlate">
            <a:avLst>
              <a:gd name="adj" fmla="val 26605"/>
            </a:avLst>
          </a:prstGeom>
          <a:gradFill flip="none" rotWithShape="1">
            <a:gsLst>
              <a:gs pos="0">
                <a:srgbClr val="181929">
                  <a:alpha val="0"/>
                </a:srgbClr>
              </a:gs>
              <a:gs pos="100000">
                <a:schemeClr val="accent1">
                  <a:alpha val="75000"/>
                </a:scheme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124" tIns="41061" rIns="82124" bIns="410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65016" y="1005328"/>
            <a:ext cx="1018786" cy="1018786"/>
            <a:chOff x="370211" y="1227182"/>
            <a:chExt cx="1018786" cy="1018786"/>
          </a:xfrm>
        </p:grpSpPr>
        <p:sp>
          <p:nvSpPr>
            <p:cNvPr id="45" name="Oval 44"/>
            <p:cNvSpPr/>
            <p:nvPr/>
          </p:nvSpPr>
          <p:spPr>
            <a:xfrm>
              <a:off x="370211" y="1227182"/>
              <a:ext cx="1018786" cy="1018786"/>
            </a:xfrm>
            <a:prstGeom prst="ellipse">
              <a:avLst/>
            </a:prstGeom>
            <a:gradFill>
              <a:gsLst>
                <a:gs pos="1000">
                  <a:srgbClr val="3CBBB9"/>
                </a:gs>
                <a:gs pos="73000">
                  <a:srgbClr val="3CBBB9">
                    <a:lumMod val="65000"/>
                  </a:srgbClr>
                </a:gs>
              </a:gsLst>
              <a:lin ang="2700000" scaled="1"/>
            </a:gradFill>
            <a:ln w="28575">
              <a:solidFill>
                <a:schemeClr val="accent6">
                  <a:lumMod val="20000"/>
                  <a:lumOff val="80000"/>
                  <a:alpha val="58000"/>
                </a:schemeClr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62" tIns="60931" rIns="121862" bIns="60931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6" name="Freeform 63"/>
            <p:cNvSpPr>
              <a:spLocks noEditPoints="1"/>
            </p:cNvSpPr>
            <p:nvPr/>
          </p:nvSpPr>
          <p:spPr bwMode="auto">
            <a:xfrm>
              <a:off x="640314" y="1504334"/>
              <a:ext cx="488698" cy="484848"/>
            </a:xfrm>
            <a:custGeom>
              <a:avLst/>
              <a:gdLst/>
              <a:ahLst/>
              <a:cxnLst>
                <a:cxn ang="0">
                  <a:pos x="71" y="91"/>
                </a:cxn>
                <a:cxn ang="0">
                  <a:pos x="10" y="31"/>
                </a:cxn>
                <a:cxn ang="0">
                  <a:pos x="10" y="23"/>
                </a:cxn>
                <a:cxn ang="0">
                  <a:pos x="18" y="23"/>
                </a:cxn>
                <a:cxn ang="0">
                  <a:pos x="78" y="84"/>
                </a:cxn>
                <a:cxn ang="0">
                  <a:pos x="83" y="79"/>
                </a:cxn>
                <a:cxn ang="0">
                  <a:pos x="23" y="19"/>
                </a:cxn>
                <a:cxn ang="0">
                  <a:pos x="23" y="11"/>
                </a:cxn>
                <a:cxn ang="0">
                  <a:pos x="30" y="11"/>
                </a:cxn>
                <a:cxn ang="0">
                  <a:pos x="91" y="72"/>
                </a:cxn>
                <a:cxn ang="0">
                  <a:pos x="98" y="65"/>
                </a:cxn>
                <a:cxn ang="0">
                  <a:pos x="40" y="7"/>
                </a:cxn>
                <a:cxn ang="0">
                  <a:pos x="10" y="10"/>
                </a:cxn>
                <a:cxn ang="0">
                  <a:pos x="8" y="39"/>
                </a:cxn>
                <a:cxn ang="0">
                  <a:pos x="66" y="97"/>
                </a:cxn>
                <a:cxn ang="0">
                  <a:pos x="71" y="91"/>
                </a:cxn>
                <a:cxn ang="0">
                  <a:pos x="211" y="200"/>
                </a:cxn>
                <a:cxn ang="0">
                  <a:pos x="194" y="175"/>
                </a:cxn>
                <a:cxn ang="0">
                  <a:pos x="189" y="177"/>
                </a:cxn>
                <a:cxn ang="0">
                  <a:pos x="189" y="176"/>
                </a:cxn>
                <a:cxn ang="0">
                  <a:pos x="138" y="125"/>
                </a:cxn>
                <a:cxn ang="0">
                  <a:pos x="126" y="137"/>
                </a:cxn>
                <a:cxn ang="0">
                  <a:pos x="177" y="188"/>
                </a:cxn>
                <a:cxn ang="0">
                  <a:pos x="178" y="189"/>
                </a:cxn>
                <a:cxn ang="0">
                  <a:pos x="176" y="193"/>
                </a:cxn>
                <a:cxn ang="0">
                  <a:pos x="201" y="210"/>
                </a:cxn>
                <a:cxn ang="0">
                  <a:pos x="207" y="206"/>
                </a:cxn>
                <a:cxn ang="0">
                  <a:pos x="211" y="200"/>
                </a:cxn>
                <a:cxn ang="0">
                  <a:pos x="152" y="101"/>
                </a:cxn>
                <a:cxn ang="0">
                  <a:pos x="190" y="88"/>
                </a:cxn>
                <a:cxn ang="0">
                  <a:pos x="198" y="32"/>
                </a:cxn>
                <a:cxn ang="0">
                  <a:pos x="164" y="65"/>
                </a:cxn>
                <a:cxn ang="0">
                  <a:pos x="148" y="49"/>
                </a:cxn>
                <a:cxn ang="0">
                  <a:pos x="181" y="16"/>
                </a:cxn>
                <a:cxn ang="0">
                  <a:pos x="125" y="23"/>
                </a:cxn>
                <a:cxn ang="0">
                  <a:pos x="112" y="61"/>
                </a:cxn>
                <a:cxn ang="0">
                  <a:pos x="107" y="66"/>
                </a:cxn>
                <a:cxn ang="0">
                  <a:pos x="18" y="154"/>
                </a:cxn>
                <a:cxn ang="0">
                  <a:pos x="18" y="195"/>
                </a:cxn>
                <a:cxn ang="0">
                  <a:pos x="59" y="195"/>
                </a:cxn>
                <a:cxn ang="0">
                  <a:pos x="147" y="106"/>
                </a:cxn>
                <a:cxn ang="0">
                  <a:pos x="152" y="101"/>
                </a:cxn>
                <a:cxn ang="0">
                  <a:pos x="48" y="178"/>
                </a:cxn>
                <a:cxn ang="0">
                  <a:pos x="35" y="178"/>
                </a:cxn>
                <a:cxn ang="0">
                  <a:pos x="35" y="165"/>
                </a:cxn>
                <a:cxn ang="0">
                  <a:pos x="48" y="165"/>
                </a:cxn>
                <a:cxn ang="0">
                  <a:pos x="48" y="178"/>
                </a:cxn>
              </a:cxnLst>
              <a:rect l="0" t="0" r="r" b="b"/>
              <a:pathLst>
                <a:path w="212" h="211">
                  <a:moveTo>
                    <a:pt x="71" y="91"/>
                  </a:moveTo>
                  <a:cubicBezTo>
                    <a:pt x="10" y="31"/>
                    <a:pt x="10" y="31"/>
                    <a:pt x="10" y="31"/>
                  </a:cubicBezTo>
                  <a:cubicBezTo>
                    <a:pt x="8" y="29"/>
                    <a:pt x="8" y="26"/>
                    <a:pt x="10" y="23"/>
                  </a:cubicBezTo>
                  <a:cubicBezTo>
                    <a:pt x="12" y="21"/>
                    <a:pt x="16" y="21"/>
                    <a:pt x="18" y="23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1" y="17"/>
                    <a:pt x="21" y="13"/>
                    <a:pt x="23" y="11"/>
                  </a:cubicBezTo>
                  <a:cubicBezTo>
                    <a:pt x="25" y="9"/>
                    <a:pt x="28" y="9"/>
                    <a:pt x="30" y="1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2" y="0"/>
                    <a:pt x="19" y="1"/>
                    <a:pt x="10" y="10"/>
                  </a:cubicBezTo>
                  <a:cubicBezTo>
                    <a:pt x="2" y="19"/>
                    <a:pt x="0" y="32"/>
                    <a:pt x="8" y="39"/>
                  </a:cubicBezTo>
                  <a:cubicBezTo>
                    <a:pt x="66" y="97"/>
                    <a:pt x="66" y="97"/>
                    <a:pt x="66" y="97"/>
                  </a:cubicBezTo>
                  <a:lnTo>
                    <a:pt x="71" y="91"/>
                  </a:lnTo>
                  <a:close/>
                  <a:moveTo>
                    <a:pt x="211" y="200"/>
                  </a:moveTo>
                  <a:cubicBezTo>
                    <a:pt x="194" y="175"/>
                    <a:pt x="194" y="175"/>
                    <a:pt x="194" y="175"/>
                  </a:cubicBezTo>
                  <a:cubicBezTo>
                    <a:pt x="193" y="174"/>
                    <a:pt x="192" y="175"/>
                    <a:pt x="189" y="177"/>
                  </a:cubicBezTo>
                  <a:cubicBezTo>
                    <a:pt x="189" y="177"/>
                    <a:pt x="189" y="177"/>
                    <a:pt x="189" y="176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77" y="188"/>
                    <a:pt x="177" y="188"/>
                    <a:pt x="177" y="188"/>
                  </a:cubicBezTo>
                  <a:cubicBezTo>
                    <a:pt x="177" y="189"/>
                    <a:pt x="177" y="189"/>
                    <a:pt x="178" y="189"/>
                  </a:cubicBezTo>
                  <a:cubicBezTo>
                    <a:pt x="176" y="191"/>
                    <a:pt x="175" y="193"/>
                    <a:pt x="176" y="193"/>
                  </a:cubicBezTo>
                  <a:cubicBezTo>
                    <a:pt x="201" y="210"/>
                    <a:pt x="201" y="210"/>
                    <a:pt x="201" y="210"/>
                  </a:cubicBezTo>
                  <a:cubicBezTo>
                    <a:pt x="202" y="211"/>
                    <a:pt x="205" y="209"/>
                    <a:pt x="207" y="206"/>
                  </a:cubicBezTo>
                  <a:cubicBezTo>
                    <a:pt x="210" y="204"/>
                    <a:pt x="212" y="201"/>
                    <a:pt x="211" y="200"/>
                  </a:cubicBezTo>
                  <a:close/>
                  <a:moveTo>
                    <a:pt x="152" y="101"/>
                  </a:moveTo>
                  <a:cubicBezTo>
                    <a:pt x="165" y="103"/>
                    <a:pt x="180" y="98"/>
                    <a:pt x="190" y="88"/>
                  </a:cubicBezTo>
                  <a:cubicBezTo>
                    <a:pt x="206" y="73"/>
                    <a:pt x="208" y="49"/>
                    <a:pt x="198" y="32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64" y="5"/>
                    <a:pt x="141" y="7"/>
                    <a:pt x="125" y="23"/>
                  </a:cubicBezTo>
                  <a:cubicBezTo>
                    <a:pt x="115" y="33"/>
                    <a:pt x="111" y="48"/>
                    <a:pt x="112" y="61"/>
                  </a:cubicBezTo>
                  <a:cubicBezTo>
                    <a:pt x="110" y="63"/>
                    <a:pt x="108" y="64"/>
                    <a:pt x="107" y="66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7" y="165"/>
                    <a:pt x="7" y="184"/>
                    <a:pt x="18" y="195"/>
                  </a:cubicBezTo>
                  <a:cubicBezTo>
                    <a:pt x="29" y="206"/>
                    <a:pt x="48" y="206"/>
                    <a:pt x="59" y="19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9" y="105"/>
                    <a:pt x="151" y="103"/>
                    <a:pt x="152" y="101"/>
                  </a:cubicBezTo>
                  <a:close/>
                  <a:moveTo>
                    <a:pt x="48" y="178"/>
                  </a:moveTo>
                  <a:cubicBezTo>
                    <a:pt x="45" y="182"/>
                    <a:pt x="39" y="182"/>
                    <a:pt x="35" y="178"/>
                  </a:cubicBezTo>
                  <a:cubicBezTo>
                    <a:pt x="31" y="175"/>
                    <a:pt x="31" y="169"/>
                    <a:pt x="35" y="165"/>
                  </a:cubicBezTo>
                  <a:cubicBezTo>
                    <a:pt x="39" y="161"/>
                    <a:pt x="45" y="161"/>
                    <a:pt x="48" y="165"/>
                  </a:cubicBezTo>
                  <a:cubicBezTo>
                    <a:pt x="52" y="169"/>
                    <a:pt x="52" y="175"/>
                    <a:pt x="48" y="17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7391452" y="2321009"/>
            <a:ext cx="15544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3970"/>
            <a:r>
              <a:rPr lang="en-US" sz="1200" b="1" dirty="0" smtClean="0">
                <a:solidFill>
                  <a:srgbClr val="FFFFFF"/>
                </a:solidFill>
              </a:rPr>
              <a:t>Adapt &amp; Scale</a:t>
            </a:r>
            <a:endParaRPr lang="en-US" sz="1000" dirty="0" smtClean="0">
              <a:solidFill>
                <a:srgbClr val="FFFFFF"/>
              </a:solidFill>
            </a:endParaRP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Policy Enforced Workload Mobility</a:t>
            </a:r>
            <a:endParaRPr lang="en-US" sz="1100" b="1" dirty="0">
              <a:solidFill>
                <a:srgbClr val="FFFF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659299" y="1005328"/>
            <a:ext cx="1018786" cy="1018786"/>
            <a:chOff x="7718561" y="1227182"/>
            <a:chExt cx="1018786" cy="1018786"/>
          </a:xfrm>
        </p:grpSpPr>
        <p:sp>
          <p:nvSpPr>
            <p:cNvPr id="50" name="Oval 49"/>
            <p:cNvSpPr/>
            <p:nvPr/>
          </p:nvSpPr>
          <p:spPr>
            <a:xfrm>
              <a:off x="7718561" y="1227182"/>
              <a:ext cx="1018786" cy="1018786"/>
            </a:xfrm>
            <a:prstGeom prst="ellipse">
              <a:avLst/>
            </a:prstGeom>
            <a:gradFill>
              <a:gsLst>
                <a:gs pos="1000">
                  <a:srgbClr val="3CBBB9"/>
                </a:gs>
                <a:gs pos="73000">
                  <a:srgbClr val="3CBBB9">
                    <a:lumMod val="65000"/>
                  </a:srgbClr>
                </a:gs>
              </a:gsLst>
              <a:lin ang="2700000" scaled="1"/>
            </a:gradFill>
            <a:ln w="28575">
              <a:solidFill>
                <a:schemeClr val="accent6">
                  <a:lumMod val="20000"/>
                  <a:lumOff val="80000"/>
                  <a:alpha val="58000"/>
                </a:schemeClr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62" tIns="60931" rIns="121862" bIns="60931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86700" y="1496039"/>
              <a:ext cx="660400" cy="50800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52" name="Down Arrow 51"/>
            <p:cNvSpPr/>
            <p:nvPr/>
          </p:nvSpPr>
          <p:spPr>
            <a:xfrm rot="13500000">
              <a:off x="8262734" y="1557458"/>
              <a:ext cx="217559" cy="238395"/>
            </a:xfrm>
            <a:prstGeom prst="downArrow">
              <a:avLst/>
            </a:prstGeom>
            <a:gradFill flip="none" rotWithShape="1">
              <a:gsLst>
                <a:gs pos="0">
                  <a:srgbClr val="181929">
                    <a:alpha val="0"/>
                  </a:srgbClr>
                </a:gs>
                <a:gs pos="100000">
                  <a:schemeClr val="bg1">
                    <a:alpha val="85000"/>
                  </a:scheme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2124" tIns="41061" rIns="82124" bIns="410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smtClean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26957" y="1733744"/>
              <a:ext cx="383156" cy="23003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5603385" y="2321009"/>
            <a:ext cx="15544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3970"/>
            <a:r>
              <a:rPr lang="en-US" sz="1200" b="1" dirty="0" smtClean="0">
                <a:solidFill>
                  <a:srgbClr val="FFFFFF"/>
                </a:solidFill>
              </a:rPr>
              <a:t>Deploy &amp; Release</a:t>
            </a:r>
            <a:endParaRPr lang="en-US" sz="1100" dirty="0" smtClean="0">
              <a:solidFill>
                <a:srgbClr val="FFFFFF"/>
              </a:solidFill>
            </a:endParaRP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Control Gates</a:t>
            </a:r>
            <a:endParaRPr lang="en-US" sz="1100" dirty="0">
              <a:solidFill>
                <a:srgbClr val="FFFF00"/>
              </a:solidFill>
            </a:endParaRP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Regulatory Compliance</a:t>
            </a:r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871232" y="1005328"/>
            <a:ext cx="1018786" cy="1018786"/>
            <a:chOff x="5834633" y="1227182"/>
            <a:chExt cx="1018786" cy="1018786"/>
          </a:xfrm>
        </p:grpSpPr>
        <p:sp>
          <p:nvSpPr>
            <p:cNvPr id="57" name="Oval 56"/>
            <p:cNvSpPr/>
            <p:nvPr/>
          </p:nvSpPr>
          <p:spPr>
            <a:xfrm>
              <a:off x="5834633" y="1227182"/>
              <a:ext cx="1018786" cy="1018786"/>
            </a:xfrm>
            <a:prstGeom prst="ellipse">
              <a:avLst/>
            </a:prstGeom>
            <a:gradFill>
              <a:gsLst>
                <a:gs pos="1000">
                  <a:srgbClr val="3CBBB9"/>
                </a:gs>
                <a:gs pos="73000">
                  <a:srgbClr val="3CBBB9">
                    <a:lumMod val="65000"/>
                  </a:srgbClr>
                </a:gs>
              </a:gsLst>
              <a:lin ang="2700000" scaled="1"/>
            </a:gradFill>
            <a:ln w="28575">
              <a:solidFill>
                <a:schemeClr val="accent6">
                  <a:lumMod val="20000"/>
                  <a:lumOff val="80000"/>
                  <a:alpha val="58000"/>
                </a:schemeClr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62" tIns="60931" rIns="121862" bIns="60931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6094538" y="1484067"/>
              <a:ext cx="502205" cy="476230"/>
            </a:xfrm>
            <a:custGeom>
              <a:avLst/>
              <a:gdLst>
                <a:gd name="T0" fmla="*/ 95 w 98"/>
                <a:gd name="T1" fmla="*/ 0 h 93"/>
                <a:gd name="T2" fmla="*/ 98 w 98"/>
                <a:gd name="T3" fmla="*/ 4 h 93"/>
                <a:gd name="T4" fmla="*/ 64 w 98"/>
                <a:gd name="T5" fmla="*/ 39 h 93"/>
                <a:gd name="T6" fmla="*/ 36 w 98"/>
                <a:gd name="T7" fmla="*/ 83 h 93"/>
                <a:gd name="T8" fmla="*/ 31 w 98"/>
                <a:gd name="T9" fmla="*/ 86 h 93"/>
                <a:gd name="T10" fmla="*/ 22 w 98"/>
                <a:gd name="T11" fmla="*/ 93 h 93"/>
                <a:gd name="T12" fmla="*/ 18 w 98"/>
                <a:gd name="T13" fmla="*/ 82 h 93"/>
                <a:gd name="T14" fmla="*/ 16 w 98"/>
                <a:gd name="T15" fmla="*/ 77 h 93"/>
                <a:gd name="T16" fmla="*/ 8 w 98"/>
                <a:gd name="T17" fmla="*/ 63 h 93"/>
                <a:gd name="T18" fmla="*/ 0 w 98"/>
                <a:gd name="T19" fmla="*/ 57 h 93"/>
                <a:gd name="T20" fmla="*/ 14 w 98"/>
                <a:gd name="T21" fmla="*/ 49 h 93"/>
                <a:gd name="T22" fmla="*/ 26 w 98"/>
                <a:gd name="T23" fmla="*/ 63 h 93"/>
                <a:gd name="T24" fmla="*/ 28 w 98"/>
                <a:gd name="T25" fmla="*/ 68 h 93"/>
                <a:gd name="T26" fmla="*/ 59 w 98"/>
                <a:gd name="T27" fmla="*/ 29 h 93"/>
                <a:gd name="T28" fmla="*/ 95 w 98"/>
                <a:gd name="T2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93">
                  <a:moveTo>
                    <a:pt x="95" y="0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88" y="11"/>
                    <a:pt x="76" y="23"/>
                    <a:pt x="64" y="39"/>
                  </a:cubicBezTo>
                  <a:cubicBezTo>
                    <a:pt x="52" y="54"/>
                    <a:pt x="42" y="69"/>
                    <a:pt x="36" y="83"/>
                  </a:cubicBezTo>
                  <a:cubicBezTo>
                    <a:pt x="31" y="86"/>
                    <a:pt x="31" y="86"/>
                    <a:pt x="31" y="86"/>
                  </a:cubicBezTo>
                  <a:cubicBezTo>
                    <a:pt x="26" y="89"/>
                    <a:pt x="24" y="91"/>
                    <a:pt x="22" y="93"/>
                  </a:cubicBezTo>
                  <a:cubicBezTo>
                    <a:pt x="21" y="91"/>
                    <a:pt x="20" y="87"/>
                    <a:pt x="18" y="82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3" y="71"/>
                    <a:pt x="11" y="66"/>
                    <a:pt x="8" y="63"/>
                  </a:cubicBezTo>
                  <a:cubicBezTo>
                    <a:pt x="6" y="60"/>
                    <a:pt x="3" y="58"/>
                    <a:pt x="0" y="57"/>
                  </a:cubicBezTo>
                  <a:cubicBezTo>
                    <a:pt x="5" y="51"/>
                    <a:pt x="10" y="49"/>
                    <a:pt x="14" y="49"/>
                  </a:cubicBezTo>
                  <a:cubicBezTo>
                    <a:pt x="18" y="49"/>
                    <a:pt x="22" y="54"/>
                    <a:pt x="26" y="63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6" y="55"/>
                    <a:pt x="46" y="42"/>
                    <a:pt x="59" y="29"/>
                  </a:cubicBezTo>
                  <a:cubicBezTo>
                    <a:pt x="71" y="17"/>
                    <a:pt x="83" y="7"/>
                    <a:pt x="9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300"/>
                </a:spcAft>
              </a:pPr>
              <a:endParaRPr lang="en-US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1978380" y="2321008"/>
            <a:ext cx="15544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3970"/>
            <a:r>
              <a:rPr lang="en-US" sz="1200" b="1" dirty="0" smtClean="0">
                <a:solidFill>
                  <a:srgbClr val="FFFFFF"/>
                </a:solidFill>
              </a:rPr>
              <a:t>Develop and Build</a:t>
            </a: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Continuous Integration</a:t>
            </a:r>
          </a:p>
        </p:txBody>
      </p:sp>
      <p:sp>
        <p:nvSpPr>
          <p:cNvPr id="25" name="AutoShape 35"/>
          <p:cNvSpPr>
            <a:spLocks noChangeArrowheads="1"/>
          </p:cNvSpPr>
          <p:nvPr/>
        </p:nvSpPr>
        <p:spPr bwMode="auto">
          <a:xfrm>
            <a:off x="2701290" y="1409073"/>
            <a:ext cx="1292728" cy="430835"/>
          </a:xfrm>
          <a:prstGeom prst="homePlate">
            <a:avLst>
              <a:gd name="adj" fmla="val 26605"/>
            </a:avLst>
          </a:prstGeom>
          <a:gradFill flip="none" rotWithShape="1">
            <a:gsLst>
              <a:gs pos="0">
                <a:srgbClr val="181929">
                  <a:alpha val="0"/>
                </a:srgbClr>
              </a:gs>
              <a:gs pos="100000">
                <a:schemeClr val="accent1">
                  <a:alpha val="75000"/>
                </a:schemeClr>
              </a:gs>
            </a:gsLst>
            <a:lin ang="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124" tIns="41061" rIns="82124" bIns="410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2246227" y="1005328"/>
            <a:ext cx="1018786" cy="1018786"/>
            <a:chOff x="2185047" y="1227182"/>
            <a:chExt cx="1018786" cy="1018786"/>
          </a:xfrm>
        </p:grpSpPr>
        <p:sp>
          <p:nvSpPr>
            <p:cNvPr id="62" name="Oval 61"/>
            <p:cNvSpPr/>
            <p:nvPr/>
          </p:nvSpPr>
          <p:spPr>
            <a:xfrm>
              <a:off x="2185047" y="1227182"/>
              <a:ext cx="1018786" cy="1018786"/>
            </a:xfrm>
            <a:prstGeom prst="ellipse">
              <a:avLst/>
            </a:prstGeom>
            <a:gradFill>
              <a:gsLst>
                <a:gs pos="1000">
                  <a:srgbClr val="3CBBB9"/>
                </a:gs>
                <a:gs pos="73000">
                  <a:srgbClr val="3CBBB9">
                    <a:lumMod val="65000"/>
                  </a:srgbClr>
                </a:gs>
              </a:gsLst>
              <a:lin ang="2700000" scaled="1"/>
            </a:gradFill>
            <a:ln w="28575">
              <a:solidFill>
                <a:schemeClr val="accent6">
                  <a:lumMod val="20000"/>
                  <a:lumOff val="80000"/>
                  <a:alpha val="58000"/>
                </a:schemeClr>
              </a:solidFill>
              <a:round/>
              <a:headEnd/>
              <a:tailE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62" tIns="60931" rIns="121862" bIns="60931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357762" y="1476258"/>
              <a:ext cx="605226" cy="548484"/>
              <a:chOff x="14465300" y="1508125"/>
              <a:chExt cx="457201" cy="414338"/>
            </a:xfrm>
          </p:grpSpPr>
          <p:sp>
            <p:nvSpPr>
              <p:cNvPr id="64" name="Freeform 57"/>
              <p:cNvSpPr>
                <a:spLocks noEditPoints="1"/>
              </p:cNvSpPr>
              <p:nvPr/>
            </p:nvSpPr>
            <p:spPr bwMode="auto">
              <a:xfrm>
                <a:off x="14465300" y="1508125"/>
                <a:ext cx="298450" cy="298450"/>
              </a:xfrm>
              <a:custGeom>
                <a:avLst/>
                <a:gdLst/>
                <a:ahLst/>
                <a:cxnLst>
                  <a:cxn ang="0">
                    <a:pos x="153" y="80"/>
                  </a:cxn>
                  <a:cxn ang="0">
                    <a:pos x="137" y="70"/>
                  </a:cxn>
                  <a:cxn ang="0">
                    <a:pos x="155" y="61"/>
                  </a:cxn>
                  <a:cxn ang="0">
                    <a:pos x="146" y="38"/>
                  </a:cxn>
                  <a:cxn ang="0">
                    <a:pos x="140" y="36"/>
                  </a:cxn>
                  <a:cxn ang="0">
                    <a:pos x="121" y="38"/>
                  </a:cxn>
                  <a:cxn ang="0">
                    <a:pos x="130" y="20"/>
                  </a:cxn>
                  <a:cxn ang="0">
                    <a:pos x="110" y="6"/>
                  </a:cxn>
                  <a:cxn ang="0">
                    <a:pos x="95" y="22"/>
                  </a:cxn>
                  <a:cxn ang="0">
                    <a:pos x="87" y="4"/>
                  </a:cxn>
                  <a:cxn ang="0">
                    <a:pos x="82" y="0"/>
                  </a:cxn>
                  <a:cxn ang="0">
                    <a:pos x="57" y="7"/>
                  </a:cxn>
                  <a:cxn ang="0">
                    <a:pos x="53" y="26"/>
                  </a:cxn>
                  <a:cxn ang="0">
                    <a:pos x="36" y="13"/>
                  </a:cxn>
                  <a:cxn ang="0">
                    <a:pos x="18" y="29"/>
                  </a:cxn>
                  <a:cxn ang="0">
                    <a:pos x="30" y="45"/>
                  </a:cxn>
                  <a:cxn ang="0">
                    <a:pos x="10" y="47"/>
                  </a:cxn>
                  <a:cxn ang="0">
                    <a:pos x="5" y="50"/>
                  </a:cxn>
                  <a:cxn ang="0">
                    <a:pos x="1" y="74"/>
                  </a:cxn>
                  <a:cxn ang="0">
                    <a:pos x="20" y="80"/>
                  </a:cxn>
                  <a:cxn ang="0">
                    <a:pos x="5" y="93"/>
                  </a:cxn>
                  <a:cxn ang="0">
                    <a:pos x="11" y="118"/>
                  </a:cxn>
                  <a:cxn ang="0">
                    <a:pos x="17" y="121"/>
                  </a:cxn>
                  <a:cxn ang="0">
                    <a:pos x="37" y="119"/>
                  </a:cxn>
                  <a:cxn ang="0">
                    <a:pos x="29" y="140"/>
                  </a:cxn>
                  <a:cxn ang="0">
                    <a:pos x="51" y="151"/>
                  </a:cxn>
                  <a:cxn ang="0">
                    <a:pos x="62" y="134"/>
                  </a:cxn>
                  <a:cxn ang="0">
                    <a:pos x="70" y="153"/>
                  </a:cxn>
                  <a:cxn ang="0">
                    <a:pos x="73" y="157"/>
                  </a:cxn>
                  <a:cxn ang="0">
                    <a:pos x="96" y="155"/>
                  </a:cxn>
                  <a:cxn ang="0">
                    <a:pos x="100" y="150"/>
                  </a:cxn>
                  <a:cxn ang="0">
                    <a:pos x="104" y="131"/>
                  </a:cxn>
                  <a:cxn ang="0">
                    <a:pos x="119" y="145"/>
                  </a:cxn>
                  <a:cxn ang="0">
                    <a:pos x="138" y="130"/>
                  </a:cxn>
                  <a:cxn ang="0">
                    <a:pos x="138" y="124"/>
                  </a:cxn>
                  <a:cxn ang="0">
                    <a:pos x="130" y="106"/>
                  </a:cxn>
                  <a:cxn ang="0">
                    <a:pos x="150" y="109"/>
                  </a:cxn>
                  <a:cxn ang="0">
                    <a:pos x="157" y="86"/>
                  </a:cxn>
                  <a:cxn ang="0">
                    <a:pos x="99" y="83"/>
                  </a:cxn>
                  <a:cxn ang="0">
                    <a:pos x="58" y="74"/>
                  </a:cxn>
                  <a:cxn ang="0">
                    <a:pos x="99" y="83"/>
                  </a:cxn>
                </a:cxnLst>
                <a:rect l="0" t="0" r="r" b="b"/>
                <a:pathLst>
                  <a:path w="157" h="157">
                    <a:moveTo>
                      <a:pt x="156" y="82"/>
                    </a:moveTo>
                    <a:cubicBezTo>
                      <a:pt x="156" y="81"/>
                      <a:pt x="155" y="81"/>
                      <a:pt x="153" y="80"/>
                    </a:cubicBezTo>
                    <a:cubicBezTo>
                      <a:pt x="137" y="77"/>
                      <a:pt x="137" y="77"/>
                      <a:pt x="137" y="77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3" y="63"/>
                      <a:pt x="154" y="62"/>
                      <a:pt x="155" y="61"/>
                    </a:cubicBezTo>
                    <a:cubicBezTo>
                      <a:pt x="155" y="60"/>
                      <a:pt x="155" y="59"/>
                      <a:pt x="154" y="5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7"/>
                      <a:pt x="145" y="36"/>
                      <a:pt x="144" y="36"/>
                    </a:cubicBezTo>
                    <a:cubicBezTo>
                      <a:pt x="143" y="35"/>
                      <a:pt x="141" y="36"/>
                      <a:pt x="140" y="36"/>
                    </a:cubicBezTo>
                    <a:cubicBezTo>
                      <a:pt x="125" y="43"/>
                      <a:pt x="125" y="43"/>
                      <a:pt x="125" y="43"/>
                    </a:cubicBezTo>
                    <a:cubicBezTo>
                      <a:pt x="121" y="38"/>
                      <a:pt x="121" y="38"/>
                      <a:pt x="121" y="38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30" y="22"/>
                      <a:pt x="130" y="21"/>
                      <a:pt x="130" y="20"/>
                    </a:cubicBezTo>
                    <a:cubicBezTo>
                      <a:pt x="130" y="19"/>
                      <a:pt x="129" y="18"/>
                      <a:pt x="128" y="17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8" y="5"/>
                      <a:pt x="105" y="6"/>
                      <a:pt x="104" y="8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3"/>
                      <a:pt x="87" y="2"/>
                      <a:pt x="86" y="1"/>
                    </a:cubicBezTo>
                    <a:cubicBezTo>
                      <a:pt x="85" y="0"/>
                      <a:pt x="84" y="0"/>
                      <a:pt x="82" y="0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59" y="2"/>
                      <a:pt x="57" y="4"/>
                      <a:pt x="57" y="7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0" y="11"/>
                      <a:pt x="37" y="11"/>
                      <a:pt x="36" y="13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7"/>
                      <a:pt x="18" y="28"/>
                      <a:pt x="18" y="29"/>
                    </a:cubicBezTo>
                    <a:cubicBezTo>
                      <a:pt x="18" y="31"/>
                      <a:pt x="19" y="32"/>
                      <a:pt x="19" y="33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9" y="47"/>
                      <a:pt x="8" y="47"/>
                      <a:pt x="7" y="48"/>
                    </a:cubicBezTo>
                    <a:cubicBezTo>
                      <a:pt x="6" y="48"/>
                      <a:pt x="5" y="49"/>
                      <a:pt x="5" y="50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2" y="75"/>
                      <a:pt x="3" y="76"/>
                      <a:pt x="4" y="76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3" y="94"/>
                      <a:pt x="2" y="97"/>
                      <a:pt x="3" y="9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2" y="119"/>
                      <a:pt x="13" y="120"/>
                      <a:pt x="14" y="121"/>
                    </a:cubicBezTo>
                    <a:cubicBezTo>
                      <a:pt x="15" y="121"/>
                      <a:pt x="16" y="121"/>
                      <a:pt x="17" y="121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27" y="136"/>
                      <a:pt x="27" y="138"/>
                      <a:pt x="29" y="140"/>
                    </a:cubicBezTo>
                    <a:cubicBezTo>
                      <a:pt x="48" y="150"/>
                      <a:pt x="48" y="150"/>
                      <a:pt x="48" y="150"/>
                    </a:cubicBezTo>
                    <a:cubicBezTo>
                      <a:pt x="49" y="151"/>
                      <a:pt x="50" y="151"/>
                      <a:pt x="51" y="151"/>
                    </a:cubicBezTo>
                    <a:cubicBezTo>
                      <a:pt x="52" y="150"/>
                      <a:pt x="53" y="150"/>
                      <a:pt x="54" y="149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70" y="153"/>
                      <a:pt x="70" y="153"/>
                      <a:pt x="70" y="153"/>
                    </a:cubicBezTo>
                    <a:cubicBezTo>
                      <a:pt x="70" y="154"/>
                      <a:pt x="71" y="155"/>
                      <a:pt x="72" y="156"/>
                    </a:cubicBezTo>
                    <a:cubicBezTo>
                      <a:pt x="72" y="156"/>
                      <a:pt x="73" y="157"/>
                      <a:pt x="73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96" y="155"/>
                      <a:pt x="96" y="155"/>
                      <a:pt x="96" y="155"/>
                    </a:cubicBezTo>
                    <a:cubicBezTo>
                      <a:pt x="97" y="155"/>
                      <a:pt x="98" y="154"/>
                      <a:pt x="99" y="153"/>
                    </a:cubicBezTo>
                    <a:cubicBezTo>
                      <a:pt x="100" y="152"/>
                      <a:pt x="100" y="151"/>
                      <a:pt x="100" y="150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4"/>
                      <a:pt x="117" y="145"/>
                      <a:pt x="119" y="145"/>
                    </a:cubicBezTo>
                    <a:cubicBezTo>
                      <a:pt x="120" y="145"/>
                      <a:pt x="121" y="145"/>
                      <a:pt x="122" y="144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29"/>
                      <a:pt x="139" y="128"/>
                      <a:pt x="139" y="127"/>
                    </a:cubicBezTo>
                    <a:cubicBezTo>
                      <a:pt x="139" y="126"/>
                      <a:pt x="139" y="125"/>
                      <a:pt x="138" y="124"/>
                    </a:cubicBezTo>
                    <a:cubicBezTo>
                      <a:pt x="127" y="111"/>
                      <a:pt x="127" y="111"/>
                      <a:pt x="127" y="11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47" y="109"/>
                      <a:pt x="147" y="109"/>
                      <a:pt x="147" y="109"/>
                    </a:cubicBezTo>
                    <a:cubicBezTo>
                      <a:pt x="148" y="110"/>
                      <a:pt x="149" y="109"/>
                      <a:pt x="150" y="109"/>
                    </a:cubicBezTo>
                    <a:cubicBezTo>
                      <a:pt x="151" y="108"/>
                      <a:pt x="152" y="107"/>
                      <a:pt x="152" y="106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7" y="84"/>
                      <a:pt x="157" y="83"/>
                      <a:pt x="156" y="82"/>
                    </a:cubicBezTo>
                    <a:close/>
                    <a:moveTo>
                      <a:pt x="99" y="83"/>
                    </a:moveTo>
                    <a:cubicBezTo>
                      <a:pt x="97" y="94"/>
                      <a:pt x="85" y="102"/>
                      <a:pt x="74" y="99"/>
                    </a:cubicBezTo>
                    <a:cubicBezTo>
                      <a:pt x="63" y="96"/>
                      <a:pt x="55" y="85"/>
                      <a:pt x="58" y="74"/>
                    </a:cubicBezTo>
                    <a:cubicBezTo>
                      <a:pt x="60" y="62"/>
                      <a:pt x="72" y="55"/>
                      <a:pt x="83" y="58"/>
                    </a:cubicBezTo>
                    <a:cubicBezTo>
                      <a:pt x="95" y="60"/>
                      <a:pt x="102" y="71"/>
                      <a:pt x="99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8"/>
              <p:cNvSpPr>
                <a:spLocks noEditPoints="1"/>
              </p:cNvSpPr>
              <p:nvPr/>
            </p:nvSpPr>
            <p:spPr bwMode="auto">
              <a:xfrm>
                <a:off x="14711363" y="1711325"/>
                <a:ext cx="211138" cy="211138"/>
              </a:xfrm>
              <a:custGeom>
                <a:avLst/>
                <a:gdLst/>
                <a:ahLst/>
                <a:cxnLst>
                  <a:cxn ang="0">
                    <a:pos x="98" y="87"/>
                  </a:cxn>
                  <a:cxn ang="0">
                    <a:pos x="92" y="74"/>
                  </a:cxn>
                  <a:cxn ang="0">
                    <a:pos x="106" y="76"/>
                  </a:cxn>
                  <a:cxn ang="0">
                    <a:pos x="111" y="60"/>
                  </a:cxn>
                  <a:cxn ang="0">
                    <a:pos x="108" y="56"/>
                  </a:cxn>
                  <a:cxn ang="0">
                    <a:pos x="96" y="49"/>
                  </a:cxn>
                  <a:cxn ang="0">
                    <a:pos x="109" y="43"/>
                  </a:cxn>
                  <a:cxn ang="0">
                    <a:pos x="103" y="27"/>
                  </a:cxn>
                  <a:cxn ang="0">
                    <a:pos x="88" y="30"/>
                  </a:cxn>
                  <a:cxn ang="0">
                    <a:pos x="91" y="16"/>
                  </a:cxn>
                  <a:cxn ang="0">
                    <a:pos x="89" y="12"/>
                  </a:cxn>
                  <a:cxn ang="0">
                    <a:pos x="72" y="6"/>
                  </a:cxn>
                  <a:cxn ang="0">
                    <a:pos x="62" y="15"/>
                  </a:cxn>
                  <a:cxn ang="0">
                    <a:pos x="57" y="0"/>
                  </a:cxn>
                  <a:cxn ang="0">
                    <a:pos x="40" y="3"/>
                  </a:cxn>
                  <a:cxn ang="0">
                    <a:pos x="41" y="17"/>
                  </a:cxn>
                  <a:cxn ang="0">
                    <a:pos x="29" y="10"/>
                  </a:cxn>
                  <a:cxn ang="0">
                    <a:pos x="24" y="10"/>
                  </a:cxn>
                  <a:cxn ang="0">
                    <a:pos x="12" y="22"/>
                  </a:cxn>
                  <a:cxn ang="0">
                    <a:pos x="21" y="33"/>
                  </a:cxn>
                  <a:cxn ang="0">
                    <a:pos x="7" y="34"/>
                  </a:cxn>
                  <a:cxn ang="0">
                    <a:pos x="0" y="51"/>
                  </a:cxn>
                  <a:cxn ang="0">
                    <a:pos x="3" y="55"/>
                  </a:cxn>
                  <a:cxn ang="0">
                    <a:pos x="15" y="62"/>
                  </a:cxn>
                  <a:cxn ang="0">
                    <a:pos x="2" y="71"/>
                  </a:cxn>
                  <a:cxn ang="0">
                    <a:pos x="10" y="86"/>
                  </a:cxn>
                  <a:cxn ang="0">
                    <a:pos x="23" y="81"/>
                  </a:cxn>
                  <a:cxn ang="0">
                    <a:pos x="20" y="95"/>
                  </a:cxn>
                  <a:cxn ang="0">
                    <a:pos x="21" y="99"/>
                  </a:cxn>
                  <a:cxn ang="0">
                    <a:pos x="34" y="107"/>
                  </a:cxn>
                  <a:cxn ang="0">
                    <a:pos x="39" y="106"/>
                  </a:cxn>
                  <a:cxn ang="0">
                    <a:pos x="49" y="97"/>
                  </a:cxn>
                  <a:cxn ang="0">
                    <a:pos x="51" y="111"/>
                  </a:cxn>
                  <a:cxn ang="0">
                    <a:pos x="69" y="110"/>
                  </a:cxn>
                  <a:cxn ang="0">
                    <a:pos x="71" y="106"/>
                  </a:cxn>
                  <a:cxn ang="0">
                    <a:pos x="74" y="93"/>
                  </a:cxn>
                  <a:cxn ang="0">
                    <a:pos x="84" y="102"/>
                  </a:cxn>
                  <a:cxn ang="0">
                    <a:pos x="98" y="92"/>
                  </a:cxn>
                  <a:cxn ang="0">
                    <a:pos x="66" y="67"/>
                  </a:cxn>
                  <a:cxn ang="0">
                    <a:pos x="45" y="45"/>
                  </a:cxn>
                  <a:cxn ang="0">
                    <a:pos x="66" y="67"/>
                  </a:cxn>
                </a:cxnLst>
                <a:rect l="0" t="0" r="r" b="b"/>
                <a:pathLst>
                  <a:path w="111" h="111">
                    <a:moveTo>
                      <a:pt x="99" y="89"/>
                    </a:moveTo>
                    <a:cubicBezTo>
                      <a:pt x="99" y="89"/>
                      <a:pt x="98" y="88"/>
                      <a:pt x="98" y="87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5" y="77"/>
                      <a:pt x="106" y="77"/>
                      <a:pt x="106" y="76"/>
                    </a:cubicBezTo>
                    <a:cubicBezTo>
                      <a:pt x="107" y="76"/>
                      <a:pt x="108" y="75"/>
                      <a:pt x="108" y="74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8"/>
                      <a:pt x="110" y="58"/>
                    </a:cubicBezTo>
                    <a:cubicBezTo>
                      <a:pt x="110" y="57"/>
                      <a:pt x="109" y="56"/>
                      <a:pt x="108" y="56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8" y="44"/>
                      <a:pt x="109" y="43"/>
                      <a:pt x="109" y="43"/>
                    </a:cubicBezTo>
                    <a:cubicBezTo>
                      <a:pt x="109" y="42"/>
                      <a:pt x="109" y="41"/>
                      <a:pt x="109" y="40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5"/>
                      <a:pt x="100" y="24"/>
                      <a:pt x="99" y="25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5"/>
                      <a:pt x="91" y="14"/>
                      <a:pt x="91" y="14"/>
                    </a:cubicBezTo>
                    <a:cubicBezTo>
                      <a:pt x="91" y="13"/>
                      <a:pt x="90" y="12"/>
                      <a:pt x="89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6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1" y="2"/>
                      <a:pt x="40" y="3"/>
                    </a:cubicBezTo>
                    <a:cubicBezTo>
                      <a:pt x="40" y="4"/>
                      <a:pt x="40" y="4"/>
                      <a:pt x="40" y="5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7" y="9"/>
                      <a:pt x="26" y="9"/>
                    </a:cubicBezTo>
                    <a:cubicBezTo>
                      <a:pt x="26" y="9"/>
                      <a:pt x="25" y="9"/>
                      <a:pt x="24" y="1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1"/>
                      <a:pt x="12" y="22"/>
                    </a:cubicBezTo>
                    <a:cubicBezTo>
                      <a:pt x="12" y="23"/>
                      <a:pt x="12" y="24"/>
                      <a:pt x="13" y="24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4"/>
                      <a:pt x="4" y="35"/>
                      <a:pt x="3" y="3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1" y="54"/>
                    </a:cubicBezTo>
                    <a:cubicBezTo>
                      <a:pt x="1" y="54"/>
                      <a:pt x="2" y="55"/>
                      <a:pt x="3" y="55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8"/>
                      <a:pt x="1" y="70"/>
                      <a:pt x="2" y="71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9" y="86"/>
                      <a:pt x="9" y="86"/>
                      <a:pt x="10" y="86"/>
                    </a:cubicBezTo>
                    <a:cubicBezTo>
                      <a:pt x="11" y="87"/>
                      <a:pt x="12" y="87"/>
                      <a:pt x="12" y="86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0" y="96"/>
                      <a:pt x="20" y="97"/>
                      <a:pt x="20" y="98"/>
                    </a:cubicBezTo>
                    <a:cubicBezTo>
                      <a:pt x="20" y="98"/>
                      <a:pt x="20" y="99"/>
                      <a:pt x="21" y="99"/>
                    </a:cubicBezTo>
                    <a:cubicBezTo>
                      <a:pt x="21" y="99"/>
                      <a:pt x="21" y="99"/>
                      <a:pt x="21" y="100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5" y="107"/>
                      <a:pt x="36" y="107"/>
                      <a:pt x="37" y="107"/>
                    </a:cubicBezTo>
                    <a:cubicBezTo>
                      <a:pt x="38" y="107"/>
                      <a:pt x="38" y="106"/>
                      <a:pt x="39" y="106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9"/>
                      <a:pt x="51" y="110"/>
                      <a:pt x="51" y="111"/>
                    </a:cubicBezTo>
                    <a:cubicBezTo>
                      <a:pt x="52" y="111"/>
                      <a:pt x="53" y="111"/>
                      <a:pt x="54" y="111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09"/>
                      <a:pt x="70" y="109"/>
                      <a:pt x="71" y="108"/>
                    </a:cubicBezTo>
                    <a:cubicBezTo>
                      <a:pt x="71" y="108"/>
                      <a:pt x="71" y="107"/>
                      <a:pt x="71" y="106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3" y="102"/>
                      <a:pt x="84" y="102"/>
                      <a:pt x="84" y="102"/>
                    </a:cubicBezTo>
                    <a:cubicBezTo>
                      <a:pt x="85" y="102"/>
                      <a:pt x="86" y="102"/>
                      <a:pt x="87" y="10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1"/>
                      <a:pt x="99" y="90"/>
                      <a:pt x="99" y="89"/>
                    </a:cubicBezTo>
                    <a:close/>
                    <a:moveTo>
                      <a:pt x="66" y="67"/>
                    </a:moveTo>
                    <a:cubicBezTo>
                      <a:pt x="59" y="72"/>
                      <a:pt x="50" y="72"/>
                      <a:pt x="44" y="66"/>
                    </a:cubicBezTo>
                    <a:cubicBezTo>
                      <a:pt x="39" y="60"/>
                      <a:pt x="39" y="50"/>
                      <a:pt x="45" y="45"/>
                    </a:cubicBezTo>
                    <a:cubicBezTo>
                      <a:pt x="51" y="39"/>
                      <a:pt x="61" y="39"/>
                      <a:pt x="67" y="46"/>
                    </a:cubicBezTo>
                    <a:cubicBezTo>
                      <a:pt x="72" y="52"/>
                      <a:pt x="72" y="61"/>
                      <a:pt x="66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197169" y="3272599"/>
            <a:ext cx="1554480" cy="88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Innovation Circles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Architectural Framework</a:t>
            </a:r>
          </a:p>
          <a:p>
            <a:pPr marL="117475" indent="-117475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Active Stakeholders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97169" y="2321007"/>
            <a:ext cx="155448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3970"/>
            <a:r>
              <a:rPr lang="en-US" sz="1200" b="1" dirty="0" smtClean="0">
                <a:solidFill>
                  <a:srgbClr val="FFFFFF"/>
                </a:solidFill>
              </a:rPr>
              <a:t>Plan</a:t>
            </a:r>
            <a:endParaRPr lang="en-US" sz="1000" dirty="0">
              <a:solidFill>
                <a:srgbClr val="FFFFFF"/>
              </a:solidFill>
            </a:endParaRPr>
          </a:p>
          <a:p>
            <a:pPr algn="ctr" defTabSz="683970"/>
            <a:r>
              <a:rPr lang="en-US" sz="1100" dirty="0" smtClean="0">
                <a:solidFill>
                  <a:srgbClr val="FFFF00"/>
                </a:solidFill>
              </a:rPr>
              <a:t>Iterative Planning</a:t>
            </a:r>
          </a:p>
        </p:txBody>
      </p:sp>
    </p:spTree>
    <p:extLst>
      <p:ext uri="{BB962C8B-B14F-4D97-AF65-F5344CB8AC3E}">
        <p14:creationId xmlns:p14="http://schemas.microsoft.com/office/powerpoint/2010/main" val="2041314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766" y="22917"/>
            <a:ext cx="8345488" cy="731837"/>
          </a:xfrm>
        </p:spPr>
        <p:txBody>
          <a:bodyPr/>
          <a:lstStyle/>
          <a:p>
            <a:r>
              <a:rPr lang="en-US" sz="2800" dirty="0" smtClean="0"/>
              <a:t>Continuous Delivery Core Team</a:t>
            </a:r>
            <a:endParaRPr lang="en-US" sz="2800" dirty="0"/>
          </a:p>
        </p:txBody>
      </p:sp>
      <p:sp>
        <p:nvSpPr>
          <p:cNvPr id="3" name="Oval 2"/>
          <p:cNvSpPr/>
          <p:nvPr/>
        </p:nvSpPr>
        <p:spPr>
          <a:xfrm>
            <a:off x="3052444" y="1432450"/>
            <a:ext cx="2393127" cy="2241479"/>
          </a:xfrm>
          <a:prstGeom prst="ellipse">
            <a:avLst/>
          </a:prstGeom>
          <a:noFill/>
          <a:ln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9" name="Picture 2" descr="C:\Users\arajappa\AppData\Local\Microsoft\Windows\Temporary Internet Files\Content.IE5\3VRN646Q\pawn[1]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72" y="1130831"/>
            <a:ext cx="310372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53" y="2745126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131" y="3453937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54" y="2964146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725" y="1859017"/>
            <a:ext cx="659980" cy="5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844433" y="1665265"/>
            <a:ext cx="1600200" cy="1143000"/>
          </a:xfrm>
          <a:prstGeom prst="rect">
            <a:avLst/>
          </a:prstGeom>
          <a:noFill/>
        </p:spPr>
        <p:txBody>
          <a:bodyPr wrap="square" lIns="91432" tIns="45716" rIns="91432" bIns="45716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Business Value Case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Communication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Change Management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Program Governance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Metrics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9073" y="1525405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PMO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0857" y="306352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Process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9723" y="4013479"/>
            <a:ext cx="647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Tools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38958" y="3235158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Adoption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00544" y="1518412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Sustainability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35735" y="1681532"/>
            <a:ext cx="1600200" cy="1143000"/>
          </a:xfrm>
          <a:prstGeom prst="rect">
            <a:avLst/>
          </a:prstGeom>
          <a:noFill/>
        </p:spPr>
        <p:txBody>
          <a:bodyPr wrap="square" lIns="91432" tIns="45716" rIns="91432" bIns="45716" rtlCol="0">
            <a:noAutofit/>
          </a:bodyPr>
          <a:lstStyle/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Operations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Automation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Evolution Plan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Org Change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End State Model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23147" y="4185666"/>
            <a:ext cx="1600200" cy="1143000"/>
          </a:xfrm>
          <a:prstGeom prst="rect">
            <a:avLst/>
          </a:prstGeom>
          <a:noFill/>
        </p:spPr>
        <p:txBody>
          <a:bodyPr wrap="square" lIns="91432" tIns="45716" rIns="91432" bIns="45716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Tool Chain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Automation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Optimization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Release Environment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Technical Support</a:t>
            </a:r>
            <a:endParaRPr lang="en-US" sz="9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5" name="Picture 9" descr="C:\Users\arajappa\AppData\Local\Microsoft\Windows\Temporary Internet Files\Content.IE5\09ZPC2TZ\Icon-Society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53" y="1804294"/>
            <a:ext cx="659980" cy="562597"/>
          </a:xfrm>
          <a:prstGeom prst="rect">
            <a:avLst/>
          </a:prstGeom>
          <a:noFill/>
          <a:scene3d>
            <a:camera prst="orthographicFront">
              <a:rot lat="0" lon="20399994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rajappa\AppData\Local\Microsoft\Windows\Temporary Internet Files\Content.IE5\3VRN646Q\pawn[1]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77" y="1138996"/>
            <a:ext cx="310372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983558" y="766165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Program</a:t>
            </a:r>
          </a:p>
          <a:p>
            <a:r>
              <a:rPr lang="en-US" sz="1200" b="1" dirty="0" smtClean="0">
                <a:solidFill>
                  <a:srgbClr val="C00000"/>
                </a:solidFill>
              </a:rPr>
              <a:t>Director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04505" y="76990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Chief </a:t>
            </a:r>
          </a:p>
          <a:p>
            <a:r>
              <a:rPr lang="en-US" sz="1200" b="1" dirty="0" smtClean="0">
                <a:solidFill>
                  <a:srgbClr val="C00000"/>
                </a:solidFill>
              </a:rPr>
              <a:t>Architect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057" y="3241154"/>
            <a:ext cx="1600200" cy="995808"/>
          </a:xfrm>
          <a:prstGeom prst="rect">
            <a:avLst/>
          </a:prstGeom>
          <a:noFill/>
        </p:spPr>
        <p:txBody>
          <a:bodyPr wrap="square" lIns="91432" tIns="45716" rIns="91432" bIns="45716" rtlCol="0">
            <a:no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End to End Process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Biz Engagement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Best Practices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Training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900" dirty="0" smtClean="0">
                <a:solidFill>
                  <a:schemeClr val="tx1">
                    <a:lumMod val="50000"/>
                  </a:schemeClr>
                </a:solidFill>
              </a:rPr>
              <a:t>Release Strategy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93734" y="3412447"/>
            <a:ext cx="1600200" cy="1143000"/>
          </a:xfrm>
          <a:prstGeom prst="rect">
            <a:avLst/>
          </a:prstGeom>
          <a:noFill/>
        </p:spPr>
        <p:txBody>
          <a:bodyPr wrap="square" lIns="91432" tIns="45716" rIns="91432" bIns="45716" rtlCol="0">
            <a:noAutofit/>
          </a:bodyPr>
          <a:lstStyle/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Adoption Plan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Client Engagement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Best Practices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Checkpoints</a:t>
            </a:r>
          </a:p>
          <a:p>
            <a:pPr marL="171436" indent="-171436">
              <a:lnSpc>
                <a:spcPct val="120000"/>
              </a:lnSpc>
              <a:buFont typeface="Arial"/>
              <a:buChar char="•"/>
            </a:pPr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Certification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6394" y="2407711"/>
            <a:ext cx="14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CD Core Team</a:t>
            </a:r>
            <a:endParaRPr lang="en-US" sz="1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386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801" y="1129668"/>
            <a:ext cx="1648979" cy="10980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801" y="2342687"/>
            <a:ext cx="1648979" cy="10980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801" y="3519514"/>
            <a:ext cx="1648979" cy="1098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766" y="243345"/>
            <a:ext cx="8345488" cy="731837"/>
          </a:xfrm>
        </p:spPr>
        <p:txBody>
          <a:bodyPr/>
          <a:lstStyle/>
          <a:p>
            <a:r>
              <a:rPr lang="en-US" dirty="0" smtClean="0"/>
              <a:t>Adoption/Subscriber “Waves”</a:t>
            </a:r>
            <a:br>
              <a:rPr lang="en-US" dirty="0" smtClean="0"/>
            </a:br>
            <a:r>
              <a:rPr lang="en-US" sz="1600" dirty="0" smtClean="0"/>
              <a:t>(80+ Services &amp; 600+ Applications grouped into 3 waves)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63364" y="1351005"/>
            <a:ext cx="3133950" cy="682525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63364" y="1129668"/>
            <a:ext cx="2429126" cy="1098026"/>
          </a:xfrm>
          <a:custGeom>
            <a:avLst/>
            <a:gdLst>
              <a:gd name="connsiteX0" fmla="*/ 0 w 4978401"/>
              <a:gd name="connsiteY0" fmla="*/ 0 h 5120869"/>
              <a:gd name="connsiteX1" fmla="*/ 4978401 w 4978401"/>
              <a:gd name="connsiteY1" fmla="*/ 0 h 5120869"/>
              <a:gd name="connsiteX2" fmla="*/ 4978401 w 4978401"/>
              <a:gd name="connsiteY2" fmla="*/ 5120869 h 5120869"/>
              <a:gd name="connsiteX3" fmla="*/ 0 w 4978401"/>
              <a:gd name="connsiteY3" fmla="*/ 5120869 h 5120869"/>
              <a:gd name="connsiteX4" fmla="*/ 0 w 4978401"/>
              <a:gd name="connsiteY4" fmla="*/ 0 h 5120869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7199 h 5128068"/>
              <a:gd name="connsiteX3" fmla="*/ 4978401 w 4978401"/>
              <a:gd name="connsiteY3" fmla="*/ 5128068 h 5128068"/>
              <a:gd name="connsiteX4" fmla="*/ 0 w 4978401"/>
              <a:gd name="connsiteY4" fmla="*/ 5128068 h 5128068"/>
              <a:gd name="connsiteX5" fmla="*/ 0 w 4978401"/>
              <a:gd name="connsiteY5" fmla="*/ 7199 h 5128068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5128068 h 5128068"/>
              <a:gd name="connsiteX3" fmla="*/ 0 w 4978401"/>
              <a:gd name="connsiteY3" fmla="*/ 5128068 h 5128068"/>
              <a:gd name="connsiteX4" fmla="*/ 0 w 4978401"/>
              <a:gd name="connsiteY4" fmla="*/ 7199 h 5128068"/>
              <a:gd name="connsiteX0" fmla="*/ 0 w 3984570"/>
              <a:gd name="connsiteY0" fmla="*/ 7199 h 5128068"/>
              <a:gd name="connsiteX1" fmla="*/ 3984570 w 3984570"/>
              <a:gd name="connsiteY1" fmla="*/ 0 h 5128068"/>
              <a:gd name="connsiteX2" fmla="*/ 0 w 3984570"/>
              <a:gd name="connsiteY2" fmla="*/ 5128068 h 5128068"/>
              <a:gd name="connsiteX3" fmla="*/ 0 w 3984570"/>
              <a:gd name="connsiteY3" fmla="*/ 7199 h 5128068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0 w 2765370"/>
              <a:gd name="connsiteY2" fmla="*/ 5132640 h 5132640"/>
              <a:gd name="connsiteX3" fmla="*/ 0 w 2765370"/>
              <a:gd name="connsiteY3" fmla="*/ 11771 h 5132640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316810 w 2765370"/>
              <a:gd name="connsiteY2" fmla="*/ 4515612 h 5132640"/>
              <a:gd name="connsiteX3" fmla="*/ 0 w 2765370"/>
              <a:gd name="connsiteY3" fmla="*/ 5132640 h 5132640"/>
              <a:gd name="connsiteX4" fmla="*/ 0 w 2765370"/>
              <a:gd name="connsiteY4" fmla="*/ 11771 h 5132640"/>
              <a:gd name="connsiteX0" fmla="*/ 0 w 2765370"/>
              <a:gd name="connsiteY0" fmla="*/ 11771 h 5150070"/>
              <a:gd name="connsiteX1" fmla="*/ 2765370 w 2765370"/>
              <a:gd name="connsiteY1" fmla="*/ 0 h 5150070"/>
              <a:gd name="connsiteX2" fmla="*/ 1070818 w 2765370"/>
              <a:gd name="connsiteY2" fmla="*/ 5150070 h 5150070"/>
              <a:gd name="connsiteX3" fmla="*/ 0 w 2765370"/>
              <a:gd name="connsiteY3" fmla="*/ 5132640 h 5150070"/>
              <a:gd name="connsiteX4" fmla="*/ 0 w 2765370"/>
              <a:gd name="connsiteY4" fmla="*/ 11771 h 51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370" h="5150070">
                <a:moveTo>
                  <a:pt x="0" y="11771"/>
                </a:moveTo>
                <a:lnTo>
                  <a:pt x="2765370" y="0"/>
                </a:lnTo>
                <a:lnTo>
                  <a:pt x="1070818" y="5150070"/>
                </a:lnTo>
                <a:lnTo>
                  <a:pt x="0" y="5132640"/>
                </a:lnTo>
                <a:lnTo>
                  <a:pt x="0" y="1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12000"/>
                </a:srgbClr>
              </a:gs>
              <a:gs pos="94000">
                <a:srgbClr val="000000">
                  <a:alpha val="0"/>
                </a:srgbClr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285">
              <a:lnSpc>
                <a:spcPct val="90000"/>
              </a:lnSpc>
              <a:spcBef>
                <a:spcPct val="25000"/>
              </a:spcBef>
              <a:defRPr/>
            </a:pPr>
            <a:endParaRPr lang="en-US" kern="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0192" y="1491038"/>
            <a:ext cx="9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Pioneer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364" y="2537254"/>
            <a:ext cx="3133950" cy="688751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63364" y="2323059"/>
            <a:ext cx="2429126" cy="1098026"/>
          </a:xfrm>
          <a:custGeom>
            <a:avLst/>
            <a:gdLst>
              <a:gd name="connsiteX0" fmla="*/ 0 w 4978401"/>
              <a:gd name="connsiteY0" fmla="*/ 0 h 5120869"/>
              <a:gd name="connsiteX1" fmla="*/ 4978401 w 4978401"/>
              <a:gd name="connsiteY1" fmla="*/ 0 h 5120869"/>
              <a:gd name="connsiteX2" fmla="*/ 4978401 w 4978401"/>
              <a:gd name="connsiteY2" fmla="*/ 5120869 h 5120869"/>
              <a:gd name="connsiteX3" fmla="*/ 0 w 4978401"/>
              <a:gd name="connsiteY3" fmla="*/ 5120869 h 5120869"/>
              <a:gd name="connsiteX4" fmla="*/ 0 w 4978401"/>
              <a:gd name="connsiteY4" fmla="*/ 0 h 5120869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7199 h 5128068"/>
              <a:gd name="connsiteX3" fmla="*/ 4978401 w 4978401"/>
              <a:gd name="connsiteY3" fmla="*/ 5128068 h 5128068"/>
              <a:gd name="connsiteX4" fmla="*/ 0 w 4978401"/>
              <a:gd name="connsiteY4" fmla="*/ 5128068 h 5128068"/>
              <a:gd name="connsiteX5" fmla="*/ 0 w 4978401"/>
              <a:gd name="connsiteY5" fmla="*/ 7199 h 5128068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5128068 h 5128068"/>
              <a:gd name="connsiteX3" fmla="*/ 0 w 4978401"/>
              <a:gd name="connsiteY3" fmla="*/ 5128068 h 5128068"/>
              <a:gd name="connsiteX4" fmla="*/ 0 w 4978401"/>
              <a:gd name="connsiteY4" fmla="*/ 7199 h 5128068"/>
              <a:gd name="connsiteX0" fmla="*/ 0 w 3984570"/>
              <a:gd name="connsiteY0" fmla="*/ 7199 h 5128068"/>
              <a:gd name="connsiteX1" fmla="*/ 3984570 w 3984570"/>
              <a:gd name="connsiteY1" fmla="*/ 0 h 5128068"/>
              <a:gd name="connsiteX2" fmla="*/ 0 w 3984570"/>
              <a:gd name="connsiteY2" fmla="*/ 5128068 h 5128068"/>
              <a:gd name="connsiteX3" fmla="*/ 0 w 3984570"/>
              <a:gd name="connsiteY3" fmla="*/ 7199 h 5128068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0 w 2765370"/>
              <a:gd name="connsiteY2" fmla="*/ 5132640 h 5132640"/>
              <a:gd name="connsiteX3" fmla="*/ 0 w 2765370"/>
              <a:gd name="connsiteY3" fmla="*/ 11771 h 5132640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316810 w 2765370"/>
              <a:gd name="connsiteY2" fmla="*/ 4515612 h 5132640"/>
              <a:gd name="connsiteX3" fmla="*/ 0 w 2765370"/>
              <a:gd name="connsiteY3" fmla="*/ 5132640 h 5132640"/>
              <a:gd name="connsiteX4" fmla="*/ 0 w 2765370"/>
              <a:gd name="connsiteY4" fmla="*/ 11771 h 5132640"/>
              <a:gd name="connsiteX0" fmla="*/ 0 w 2765370"/>
              <a:gd name="connsiteY0" fmla="*/ 11771 h 5150070"/>
              <a:gd name="connsiteX1" fmla="*/ 2765370 w 2765370"/>
              <a:gd name="connsiteY1" fmla="*/ 0 h 5150070"/>
              <a:gd name="connsiteX2" fmla="*/ 1070818 w 2765370"/>
              <a:gd name="connsiteY2" fmla="*/ 5150070 h 5150070"/>
              <a:gd name="connsiteX3" fmla="*/ 0 w 2765370"/>
              <a:gd name="connsiteY3" fmla="*/ 5132640 h 5150070"/>
              <a:gd name="connsiteX4" fmla="*/ 0 w 2765370"/>
              <a:gd name="connsiteY4" fmla="*/ 11771 h 51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370" h="5150070">
                <a:moveTo>
                  <a:pt x="0" y="11771"/>
                </a:moveTo>
                <a:lnTo>
                  <a:pt x="2765370" y="0"/>
                </a:lnTo>
                <a:lnTo>
                  <a:pt x="1070818" y="5150070"/>
                </a:lnTo>
                <a:lnTo>
                  <a:pt x="0" y="5132640"/>
                </a:lnTo>
                <a:lnTo>
                  <a:pt x="0" y="1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12000"/>
                </a:srgbClr>
              </a:gs>
              <a:gs pos="94000">
                <a:srgbClr val="000000">
                  <a:alpha val="0"/>
                </a:srgbClr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285">
              <a:lnSpc>
                <a:spcPct val="90000"/>
              </a:lnSpc>
              <a:spcBef>
                <a:spcPct val="25000"/>
              </a:spcBef>
              <a:defRPr/>
            </a:pPr>
            <a:endParaRPr lang="en-US" kern="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952" y="2692667"/>
            <a:ext cx="189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Business Critical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364" y="3723503"/>
            <a:ext cx="3133950" cy="695420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63364" y="3517850"/>
            <a:ext cx="2429126" cy="1098026"/>
          </a:xfrm>
          <a:custGeom>
            <a:avLst/>
            <a:gdLst>
              <a:gd name="connsiteX0" fmla="*/ 0 w 4978401"/>
              <a:gd name="connsiteY0" fmla="*/ 0 h 5120869"/>
              <a:gd name="connsiteX1" fmla="*/ 4978401 w 4978401"/>
              <a:gd name="connsiteY1" fmla="*/ 0 h 5120869"/>
              <a:gd name="connsiteX2" fmla="*/ 4978401 w 4978401"/>
              <a:gd name="connsiteY2" fmla="*/ 5120869 h 5120869"/>
              <a:gd name="connsiteX3" fmla="*/ 0 w 4978401"/>
              <a:gd name="connsiteY3" fmla="*/ 5120869 h 5120869"/>
              <a:gd name="connsiteX4" fmla="*/ 0 w 4978401"/>
              <a:gd name="connsiteY4" fmla="*/ 0 h 5120869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7199 h 5128068"/>
              <a:gd name="connsiteX3" fmla="*/ 4978401 w 4978401"/>
              <a:gd name="connsiteY3" fmla="*/ 5128068 h 5128068"/>
              <a:gd name="connsiteX4" fmla="*/ 0 w 4978401"/>
              <a:gd name="connsiteY4" fmla="*/ 5128068 h 5128068"/>
              <a:gd name="connsiteX5" fmla="*/ 0 w 4978401"/>
              <a:gd name="connsiteY5" fmla="*/ 7199 h 5128068"/>
              <a:gd name="connsiteX0" fmla="*/ 0 w 4978401"/>
              <a:gd name="connsiteY0" fmla="*/ 7199 h 5128068"/>
              <a:gd name="connsiteX1" fmla="*/ 3984570 w 4978401"/>
              <a:gd name="connsiteY1" fmla="*/ 0 h 5128068"/>
              <a:gd name="connsiteX2" fmla="*/ 4978401 w 4978401"/>
              <a:gd name="connsiteY2" fmla="*/ 5128068 h 5128068"/>
              <a:gd name="connsiteX3" fmla="*/ 0 w 4978401"/>
              <a:gd name="connsiteY3" fmla="*/ 5128068 h 5128068"/>
              <a:gd name="connsiteX4" fmla="*/ 0 w 4978401"/>
              <a:gd name="connsiteY4" fmla="*/ 7199 h 5128068"/>
              <a:gd name="connsiteX0" fmla="*/ 0 w 3984570"/>
              <a:gd name="connsiteY0" fmla="*/ 7199 h 5128068"/>
              <a:gd name="connsiteX1" fmla="*/ 3984570 w 3984570"/>
              <a:gd name="connsiteY1" fmla="*/ 0 h 5128068"/>
              <a:gd name="connsiteX2" fmla="*/ 0 w 3984570"/>
              <a:gd name="connsiteY2" fmla="*/ 5128068 h 5128068"/>
              <a:gd name="connsiteX3" fmla="*/ 0 w 3984570"/>
              <a:gd name="connsiteY3" fmla="*/ 7199 h 5128068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0 w 2765370"/>
              <a:gd name="connsiteY2" fmla="*/ 5132640 h 5132640"/>
              <a:gd name="connsiteX3" fmla="*/ 0 w 2765370"/>
              <a:gd name="connsiteY3" fmla="*/ 11771 h 5132640"/>
              <a:gd name="connsiteX0" fmla="*/ 0 w 2765370"/>
              <a:gd name="connsiteY0" fmla="*/ 11771 h 5132640"/>
              <a:gd name="connsiteX1" fmla="*/ 2765370 w 2765370"/>
              <a:gd name="connsiteY1" fmla="*/ 0 h 5132640"/>
              <a:gd name="connsiteX2" fmla="*/ 316810 w 2765370"/>
              <a:gd name="connsiteY2" fmla="*/ 4515612 h 5132640"/>
              <a:gd name="connsiteX3" fmla="*/ 0 w 2765370"/>
              <a:gd name="connsiteY3" fmla="*/ 5132640 h 5132640"/>
              <a:gd name="connsiteX4" fmla="*/ 0 w 2765370"/>
              <a:gd name="connsiteY4" fmla="*/ 11771 h 5132640"/>
              <a:gd name="connsiteX0" fmla="*/ 0 w 2765370"/>
              <a:gd name="connsiteY0" fmla="*/ 11771 h 5150070"/>
              <a:gd name="connsiteX1" fmla="*/ 2765370 w 2765370"/>
              <a:gd name="connsiteY1" fmla="*/ 0 h 5150070"/>
              <a:gd name="connsiteX2" fmla="*/ 1070818 w 2765370"/>
              <a:gd name="connsiteY2" fmla="*/ 5150070 h 5150070"/>
              <a:gd name="connsiteX3" fmla="*/ 0 w 2765370"/>
              <a:gd name="connsiteY3" fmla="*/ 5132640 h 5150070"/>
              <a:gd name="connsiteX4" fmla="*/ 0 w 2765370"/>
              <a:gd name="connsiteY4" fmla="*/ 11771 h 51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370" h="5150070">
                <a:moveTo>
                  <a:pt x="0" y="11771"/>
                </a:moveTo>
                <a:lnTo>
                  <a:pt x="2765370" y="0"/>
                </a:lnTo>
                <a:lnTo>
                  <a:pt x="1070818" y="5150070"/>
                </a:lnTo>
                <a:lnTo>
                  <a:pt x="0" y="5132640"/>
                </a:lnTo>
                <a:lnTo>
                  <a:pt x="0" y="11771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12000"/>
                </a:srgbClr>
              </a:gs>
              <a:gs pos="94000">
                <a:srgbClr val="000000">
                  <a:alpha val="0"/>
                </a:srgbClr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285">
              <a:lnSpc>
                <a:spcPct val="90000"/>
              </a:lnSpc>
              <a:spcBef>
                <a:spcPct val="25000"/>
              </a:spcBef>
              <a:defRPr/>
            </a:pPr>
            <a:endParaRPr lang="en-US" kern="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901" y="3887687"/>
            <a:ext cx="121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All Others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Triangle 18"/>
          <p:cNvSpPr/>
          <p:nvPr/>
        </p:nvSpPr>
        <p:spPr>
          <a:xfrm>
            <a:off x="3700802" y="1351005"/>
            <a:ext cx="1093064" cy="682525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0" name="Right Triangle 19"/>
          <p:cNvSpPr/>
          <p:nvPr/>
        </p:nvSpPr>
        <p:spPr>
          <a:xfrm>
            <a:off x="3700802" y="2537254"/>
            <a:ext cx="1093064" cy="688761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1" name="Right Triangle 20"/>
          <p:cNvSpPr/>
          <p:nvPr/>
        </p:nvSpPr>
        <p:spPr>
          <a:xfrm>
            <a:off x="3700802" y="3723503"/>
            <a:ext cx="1093064" cy="69542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210637" y="1322935"/>
            <a:ext cx="31181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Willing partner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Get a “win”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Create your ambassador network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210637" y="2512302"/>
            <a:ext cx="21563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Prove it’s scalable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Take a risk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Show business value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210637" y="3703021"/>
            <a:ext cx="206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Finish the job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Everyone gets to go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 smtClean="0"/>
              <a:t>Make it “concrete”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627083" y="1761821"/>
            <a:ext cx="883960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Wave 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18616" y="2955134"/>
            <a:ext cx="883960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Wave 2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8616" y="4139575"/>
            <a:ext cx="883960" cy="338554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Wave 3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785702" y="2025366"/>
            <a:ext cx="3754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82986" y="3214594"/>
            <a:ext cx="3754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88434" y="4411986"/>
            <a:ext cx="3754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79" y="125250"/>
            <a:ext cx="14001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983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5828" y="97473"/>
            <a:ext cx="8345488" cy="731837"/>
          </a:xfrm>
        </p:spPr>
        <p:txBody>
          <a:bodyPr/>
          <a:lstStyle/>
          <a:p>
            <a:r>
              <a:rPr lang="en-US" dirty="0" smtClean="0"/>
              <a:t>E2E Tools Landscape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37" y="1845878"/>
            <a:ext cx="4101739" cy="19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72" y="688630"/>
            <a:ext cx="4598838" cy="212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72" y="2955594"/>
            <a:ext cx="4598838" cy="201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3844328" y="405934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588978" y="108361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Non-ERP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996" y="1434672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Portfolio &amp; Business Outcome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54525" y="4387513"/>
            <a:ext cx="2231760" cy="651044"/>
            <a:chOff x="1154525" y="4387513"/>
            <a:chExt cx="2231760" cy="65104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673" y="4387513"/>
              <a:ext cx="351325" cy="37215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91154" y="4448435"/>
              <a:ext cx="6908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i="1" dirty="0" smtClean="0">
                  <a:solidFill>
                    <a:schemeClr val="tx1">
                      <a:lumMod val="50000"/>
                    </a:schemeClr>
                  </a:solidFill>
                </a:rPr>
                <a:t>AppDB</a:t>
              </a:r>
              <a:endParaRPr lang="en-US" sz="1100" b="1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54525" y="4669225"/>
              <a:ext cx="2231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50000"/>
                    </a:schemeClr>
                  </a:solidFill>
                </a:rPr>
                <a:t>A tool developed Internally in Cisco IT </a:t>
              </a:r>
            </a:p>
            <a:p>
              <a:r>
                <a:rPr lang="en-US" sz="900" dirty="0" smtClean="0">
                  <a:solidFill>
                    <a:schemeClr val="tx1">
                      <a:lumMod val="50000"/>
                    </a:schemeClr>
                  </a:solidFill>
                </a:rPr>
                <a:t>for Oracle Code Deployment</a:t>
              </a:r>
              <a:endParaRPr lang="en-US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54525" y="4387513"/>
              <a:ext cx="2135682" cy="65104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7402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Conceptual:</a:t>
            </a:r>
            <a:r>
              <a:rPr lang="en-US" sz="2800" dirty="0" smtClean="0"/>
              <a:t> Release &amp; Environment Model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195429" y="1519935"/>
            <a:ext cx="573018" cy="29377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081161" y="1519935"/>
            <a:ext cx="615043" cy="29377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608490" y="3765342"/>
            <a:ext cx="1260022" cy="6694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7028647" y="280795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Stage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173198" y="276703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Prod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98624" y="2649321"/>
            <a:ext cx="1266824" cy="66947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98624" y="1519935"/>
            <a:ext cx="1260021" cy="669470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QA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57285" y="1681859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554569" y="1997539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65449" y="2692859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62732" y="2808515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66810" y="2924176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62732" y="3034384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61148" y="3154128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866925" y="3902509"/>
            <a:ext cx="31414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68512" y="4321609"/>
            <a:ext cx="314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562730" y="3257526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5693" y="1687307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702977" y="2002987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697529" y="2698307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702976" y="2813963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698890" y="2929624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702976" y="3039832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701392" y="3159576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02976" y="3907957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702975" y="4120251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701390" y="4327057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702974" y="3262974"/>
            <a:ext cx="4621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4514" y="1566129"/>
            <a:ext cx="176202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Medium Frequency Lane</a:t>
            </a:r>
          </a:p>
          <a:p>
            <a:r>
              <a:rPr lang="en-US" sz="1050" dirty="0" smtClean="0"/>
              <a:t>Large Scope</a:t>
            </a:r>
          </a:p>
          <a:p>
            <a:r>
              <a:rPr lang="en-US" sz="1050" dirty="0" smtClean="0"/>
              <a:t>Every Six Months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4514" y="2701023"/>
            <a:ext cx="20201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High Frequency Lane</a:t>
            </a:r>
          </a:p>
          <a:p>
            <a:r>
              <a:rPr lang="en-US" sz="1050" dirty="0" smtClean="0"/>
              <a:t>Medium Scope: Every Month</a:t>
            </a:r>
          </a:p>
          <a:p>
            <a:r>
              <a:rPr lang="en-US" sz="1050" dirty="0" smtClean="0"/>
              <a:t>Small Scope: Every Week/Day</a:t>
            </a:r>
            <a:endParaRPr lang="en-US" sz="1050" dirty="0"/>
          </a:p>
        </p:txBody>
      </p:sp>
      <p:sp>
        <p:nvSpPr>
          <p:cNvPr id="46" name="TextBox 45"/>
          <p:cNvSpPr txBox="1"/>
          <p:nvPr/>
        </p:nvSpPr>
        <p:spPr>
          <a:xfrm>
            <a:off x="604514" y="3869696"/>
            <a:ext cx="14943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Emergency Lane</a:t>
            </a:r>
          </a:p>
          <a:p>
            <a:r>
              <a:rPr lang="en-US" sz="1100" dirty="0" smtClean="0"/>
              <a:t>Bug Fixes &amp; Patches</a:t>
            </a:r>
          </a:p>
          <a:p>
            <a:r>
              <a:rPr lang="en-US" sz="1100" dirty="0" smtClean="0"/>
              <a:t>On Demand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274486" y="1138678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 Lanes together provide unlimited go live opportunities</a:t>
            </a:r>
            <a:endParaRPr lang="en-US" sz="1400" dirty="0"/>
          </a:p>
        </p:txBody>
      </p:sp>
      <p:sp>
        <p:nvSpPr>
          <p:cNvPr id="48" name="Oval 47"/>
          <p:cNvSpPr/>
          <p:nvPr/>
        </p:nvSpPr>
        <p:spPr>
          <a:xfrm>
            <a:off x="334729" y="1687307"/>
            <a:ext cx="290809" cy="310232"/>
          </a:xfrm>
          <a:prstGeom prst="ellipse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</p:txBody>
      </p:sp>
      <p:sp>
        <p:nvSpPr>
          <p:cNvPr id="49" name="Oval 48"/>
          <p:cNvSpPr/>
          <p:nvPr/>
        </p:nvSpPr>
        <p:spPr>
          <a:xfrm>
            <a:off x="341724" y="2822120"/>
            <a:ext cx="290809" cy="310232"/>
          </a:xfrm>
          <a:prstGeom prst="ellipse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</a:p>
        </p:txBody>
      </p:sp>
      <p:sp>
        <p:nvSpPr>
          <p:cNvPr id="50" name="Oval 49"/>
          <p:cNvSpPr/>
          <p:nvPr/>
        </p:nvSpPr>
        <p:spPr>
          <a:xfrm>
            <a:off x="348719" y="4016835"/>
            <a:ext cx="290809" cy="310232"/>
          </a:xfrm>
          <a:prstGeom prst="ellipse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8604" y="1053196"/>
            <a:ext cx="8662306" cy="35269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Rectangle 51"/>
          <p:cNvSpPr/>
          <p:nvPr/>
        </p:nvSpPr>
        <p:spPr>
          <a:xfrm>
            <a:off x="3948794" y="1519935"/>
            <a:ext cx="1260021" cy="6694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DevInt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15293" y="1519935"/>
            <a:ext cx="1260021" cy="6694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941991" y="2654828"/>
            <a:ext cx="1266824" cy="6694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DevInt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08490" y="2654084"/>
            <a:ext cx="1266824" cy="6694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Dev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3762376" y="1726988"/>
            <a:ext cx="359229" cy="275999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7" name="Right Arrow 56"/>
          <p:cNvSpPr/>
          <p:nvPr/>
        </p:nvSpPr>
        <p:spPr>
          <a:xfrm>
            <a:off x="5119009" y="1704423"/>
            <a:ext cx="359229" cy="275999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8" name="Right Arrow 57"/>
          <p:cNvSpPr/>
          <p:nvPr/>
        </p:nvSpPr>
        <p:spPr>
          <a:xfrm>
            <a:off x="5110847" y="2846056"/>
            <a:ext cx="359229" cy="275999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9" name="Right Arrow 58"/>
          <p:cNvSpPr/>
          <p:nvPr/>
        </p:nvSpPr>
        <p:spPr>
          <a:xfrm>
            <a:off x="3762375" y="2851563"/>
            <a:ext cx="359229" cy="275999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7045109" y="1107900"/>
            <a:ext cx="1843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All lanes merge in Stage</a:t>
            </a:r>
          </a:p>
          <a:p>
            <a:r>
              <a:rPr lang="en-US" sz="1100" dirty="0" smtClean="0"/>
              <a:t>before deployment to Prod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3869910" y="4113507"/>
            <a:ext cx="31466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24" y="957306"/>
            <a:ext cx="6930288" cy="393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917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entagon 33"/>
          <p:cNvSpPr/>
          <p:nvPr/>
        </p:nvSpPr>
        <p:spPr>
          <a:xfrm rot="10800000">
            <a:off x="6563352" y="2546086"/>
            <a:ext cx="1867361" cy="394609"/>
          </a:xfrm>
          <a:prstGeom prst="homePlate">
            <a:avLst/>
          </a:prstGeom>
          <a:solidFill>
            <a:srgbClr val="00526F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6" name="Pentagon 35"/>
          <p:cNvSpPr/>
          <p:nvPr/>
        </p:nvSpPr>
        <p:spPr>
          <a:xfrm rot="10800000">
            <a:off x="6579268" y="3771939"/>
            <a:ext cx="1867361" cy="394609"/>
          </a:xfrm>
          <a:prstGeom prst="homePlate">
            <a:avLst/>
          </a:prstGeom>
          <a:solidFill>
            <a:srgbClr val="00526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7" name="Pentagon 36"/>
          <p:cNvSpPr/>
          <p:nvPr/>
        </p:nvSpPr>
        <p:spPr>
          <a:xfrm rot="10800000">
            <a:off x="6575319" y="3148096"/>
            <a:ext cx="1867361" cy="394609"/>
          </a:xfrm>
          <a:prstGeom prst="homePlate">
            <a:avLst/>
          </a:prstGeom>
          <a:solidFill>
            <a:srgbClr val="00526F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3" name="Pentagon 32"/>
          <p:cNvSpPr/>
          <p:nvPr/>
        </p:nvSpPr>
        <p:spPr>
          <a:xfrm rot="10800000">
            <a:off x="6563353" y="1937326"/>
            <a:ext cx="1867361" cy="394609"/>
          </a:xfrm>
          <a:prstGeom prst="homePlate">
            <a:avLst/>
          </a:prstGeom>
          <a:solidFill>
            <a:srgbClr val="00526F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 rot="10800000">
            <a:off x="6563354" y="1319841"/>
            <a:ext cx="1867361" cy="394609"/>
          </a:xfrm>
          <a:prstGeom prst="homePlate">
            <a:avLst/>
          </a:prstGeom>
          <a:solidFill>
            <a:srgbClr val="00526F"/>
          </a:solidFill>
          <a:ln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82" y="341313"/>
            <a:ext cx="6836613" cy="731837"/>
          </a:xfrm>
        </p:spPr>
        <p:txBody>
          <a:bodyPr/>
          <a:lstStyle/>
          <a:p>
            <a:r>
              <a:rPr lang="en-US" dirty="0" smtClean="0"/>
              <a:t>How did we measure?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55638" y="1877266"/>
            <a:ext cx="3989547" cy="5120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TC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/ # </a:t>
            </a: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Enhancements or #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tories Delivered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55638" y="1261711"/>
            <a:ext cx="3989547" cy="50954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# of Enhancements or # Stories Delivered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2455638" y="2485679"/>
            <a:ext cx="3989547" cy="5120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Incidents &amp; Downtime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8644" y="1391194"/>
            <a:ext cx="181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FFFF"/>
                </a:solidFill>
                <a:latin typeface="+mn-lt"/>
              </a:rPr>
              <a:t>How fast?</a:t>
            </a:r>
            <a:endParaRPr lang="en-US" sz="11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9611" y="1996132"/>
            <a:ext cx="1713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FFFF"/>
                </a:solidFill>
                <a:latin typeface="+mn-lt"/>
              </a:rPr>
              <a:t>At what price?</a:t>
            </a:r>
            <a:endParaRPr lang="en-US" sz="11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29610" y="2604545"/>
            <a:ext cx="1713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FFFF"/>
                </a:solidFill>
                <a:latin typeface="+mn-lt"/>
              </a:rPr>
              <a:t>With what quality?</a:t>
            </a:r>
            <a:endParaRPr lang="en-US" sz="11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55638" y="3714464"/>
            <a:ext cx="3989547" cy="5120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Business </a:t>
            </a:r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80040" y="3833330"/>
            <a:ext cx="17732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FFFF"/>
                </a:solidFill>
                <a:latin typeface="+mn-lt"/>
              </a:rPr>
              <a:t> Got measurable value?</a:t>
            </a:r>
            <a:endParaRPr lang="en-US" sz="11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55638" y="3090621"/>
            <a:ext cx="3989548" cy="51206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50000"/>
                  </a:schemeClr>
                </a:solidFill>
              </a:rPr>
              <a:t>Process &amp; Platform Adoption</a:t>
            </a:r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1874" y="3208235"/>
            <a:ext cx="1871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FFFF"/>
                </a:solidFill>
                <a:latin typeface="+mn-lt"/>
              </a:rPr>
              <a:t>How transformational?</a:t>
            </a:r>
            <a:endParaRPr lang="en-US" sz="11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929664" y="1261711"/>
            <a:ext cx="1497540" cy="5099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050" dirty="0" err="1" smtClean="0">
              <a:solidFill>
                <a:schemeClr val="bg1"/>
              </a:solidFill>
              <a:latin typeface="+mn-lt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929664" y="1873435"/>
            <a:ext cx="1497540" cy="5099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050" dirty="0" err="1" smtClean="0">
              <a:solidFill>
                <a:schemeClr val="bg1"/>
              </a:solidFill>
              <a:latin typeface="+mn-lt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29664" y="2485679"/>
            <a:ext cx="1497540" cy="5099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050" dirty="0" err="1" smtClean="0">
              <a:solidFill>
                <a:schemeClr val="bg1"/>
              </a:solidFill>
              <a:latin typeface="+mn-lt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929664" y="3092784"/>
            <a:ext cx="1497540" cy="5099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050" dirty="0" err="1" smtClean="0">
              <a:solidFill>
                <a:schemeClr val="bg1"/>
              </a:solidFill>
              <a:latin typeface="+mn-lt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29664" y="3715417"/>
            <a:ext cx="1497540" cy="50990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050" dirty="0" err="1" smtClean="0">
              <a:solidFill>
                <a:schemeClr val="bg1"/>
              </a:solidFill>
              <a:latin typeface="+mn-lt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490" y="1378270"/>
            <a:ext cx="70243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Speed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59228" y="1983877"/>
            <a:ext cx="5533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Cost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05268" y="2596035"/>
            <a:ext cx="7425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Quality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25285" y="3198819"/>
            <a:ext cx="89159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Adoption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21640" y="3819596"/>
            <a:ext cx="92955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rgbClr val="FFFFFF"/>
                </a:solidFill>
                <a:latin typeface="+mn-lt"/>
              </a:rPr>
              <a:t>Biz Value</a:t>
            </a:r>
          </a:p>
        </p:txBody>
      </p:sp>
    </p:spTree>
    <p:extLst>
      <p:ext uri="{BB962C8B-B14F-4D97-AF65-F5344CB8AC3E}">
        <p14:creationId xmlns:p14="http://schemas.microsoft.com/office/powerpoint/2010/main" val="161945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16x9.potx</Template>
  <TotalTime>17918</TotalTime>
  <Words>698</Words>
  <Application>Microsoft Office PowerPoint</Application>
  <PresentationFormat>On-screen Show (16:9)</PresentationFormat>
  <Paragraphs>276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Blue theme 2015 16x9</vt:lpstr>
      <vt:lpstr>Continuous Delivery at Cisco IT</vt:lpstr>
      <vt:lpstr>Agenda</vt:lpstr>
      <vt:lpstr>Continuous Delivery Transformation Accelerating the speed of business with Fast IT</vt:lpstr>
      <vt:lpstr>Changing the Way We Work: Continuous Delivery</vt:lpstr>
      <vt:lpstr>Continuous Delivery Core Team</vt:lpstr>
      <vt:lpstr>Adoption/Subscriber “Waves” (80+ Services &amp; 600+ Applications grouped into 3 waves)</vt:lpstr>
      <vt:lpstr>E2E Tools Landscape</vt:lpstr>
      <vt:lpstr>Conceptual: Release &amp; Environment Model</vt:lpstr>
      <vt:lpstr>How did we measure?</vt:lpstr>
      <vt:lpstr>Continuous Delivery Scorecard</vt:lpstr>
      <vt:lpstr>Methodology adoption (Waterfall vs Agile)</vt:lpstr>
      <vt:lpstr>Application Delivery Productivity Savings Opportunity</vt:lpstr>
      <vt:lpstr>We need help in these areas</vt:lpstr>
      <vt:lpstr>‘Stickies’  for a successful Continuous Delivery Transformation </vt:lpstr>
      <vt:lpstr>PowerPoint Presentation</vt:lpstr>
      <vt:lpstr>PowerPoint Presentation</vt:lpstr>
    </vt:vector>
  </TitlesOfParts>
  <Company>Cisco Systems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 Rajappan</dc:creator>
  <cp:lastModifiedBy>Aji Rajappan (arajappa)</cp:lastModifiedBy>
  <cp:revision>1032</cp:revision>
  <dcterms:created xsi:type="dcterms:W3CDTF">2014-07-09T19:55:36Z</dcterms:created>
  <dcterms:modified xsi:type="dcterms:W3CDTF">2015-10-17T12:52:52Z</dcterms:modified>
</cp:coreProperties>
</file>